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46"/>
  </p:notesMasterIdLst>
  <p:sldIdLst>
    <p:sldId id="321" r:id="rId2"/>
    <p:sldId id="593" r:id="rId3"/>
    <p:sldId id="483" r:id="rId4"/>
    <p:sldId id="315" r:id="rId5"/>
    <p:sldId id="514" r:id="rId6"/>
    <p:sldId id="674" r:id="rId7"/>
    <p:sldId id="673" r:id="rId8"/>
    <p:sldId id="286" r:id="rId9"/>
    <p:sldId id="655" r:id="rId10"/>
    <p:sldId id="657" r:id="rId11"/>
    <p:sldId id="658" r:id="rId12"/>
    <p:sldId id="620" r:id="rId13"/>
    <p:sldId id="621" r:id="rId14"/>
    <p:sldId id="659" r:id="rId15"/>
    <p:sldId id="660" r:id="rId16"/>
    <p:sldId id="623" r:id="rId17"/>
    <p:sldId id="540" r:id="rId18"/>
    <p:sldId id="563" r:id="rId19"/>
    <p:sldId id="529" r:id="rId20"/>
    <p:sldId id="699" r:id="rId21"/>
    <p:sldId id="700" r:id="rId22"/>
    <p:sldId id="701" r:id="rId23"/>
    <p:sldId id="702" r:id="rId24"/>
    <p:sldId id="703" r:id="rId25"/>
    <p:sldId id="704" r:id="rId26"/>
    <p:sldId id="705" r:id="rId27"/>
    <p:sldId id="437" r:id="rId28"/>
    <p:sldId id="438" r:id="rId29"/>
    <p:sldId id="485" r:id="rId30"/>
    <p:sldId id="530" r:id="rId31"/>
    <p:sldId id="526" r:id="rId32"/>
    <p:sldId id="553" r:id="rId33"/>
    <p:sldId id="557" r:id="rId34"/>
    <p:sldId id="558" r:id="rId35"/>
    <p:sldId id="559" r:id="rId36"/>
    <p:sldId id="560" r:id="rId37"/>
    <p:sldId id="518" r:id="rId38"/>
    <p:sldId id="706" r:id="rId39"/>
    <p:sldId id="552" r:id="rId40"/>
    <p:sldId id="554" r:id="rId41"/>
    <p:sldId id="555" r:id="rId42"/>
    <p:sldId id="541" r:id="rId43"/>
    <p:sldId id="531" r:id="rId44"/>
    <p:sldId id="534" r:id="rId45"/>
    <p:sldId id="542" r:id="rId46"/>
    <p:sldId id="675" r:id="rId47"/>
    <p:sldId id="532" r:id="rId48"/>
    <p:sldId id="533" r:id="rId49"/>
    <p:sldId id="582" r:id="rId50"/>
    <p:sldId id="599" r:id="rId51"/>
    <p:sldId id="600" r:id="rId52"/>
    <p:sldId id="550" r:id="rId53"/>
    <p:sldId id="434" r:id="rId54"/>
    <p:sldId id="594" r:id="rId55"/>
    <p:sldId id="597" r:id="rId56"/>
    <p:sldId id="595" r:id="rId57"/>
    <p:sldId id="432" r:id="rId58"/>
    <p:sldId id="497" r:id="rId59"/>
    <p:sldId id="536" r:id="rId60"/>
    <p:sldId id="546" r:id="rId61"/>
    <p:sldId id="548" r:id="rId62"/>
    <p:sldId id="508" r:id="rId63"/>
    <p:sldId id="574" r:id="rId64"/>
    <p:sldId id="578" r:id="rId65"/>
    <p:sldId id="509" r:id="rId66"/>
    <p:sldId id="584" r:id="rId67"/>
    <p:sldId id="511" r:id="rId68"/>
    <p:sldId id="510" r:id="rId69"/>
    <p:sldId id="596" r:id="rId70"/>
    <p:sldId id="465" r:id="rId71"/>
    <p:sldId id="441" r:id="rId72"/>
    <p:sldId id="458" r:id="rId73"/>
    <p:sldId id="537" r:id="rId74"/>
    <p:sldId id="472" r:id="rId75"/>
    <p:sldId id="440" r:id="rId76"/>
    <p:sldId id="538" r:id="rId77"/>
    <p:sldId id="664" r:id="rId78"/>
    <p:sldId id="665" r:id="rId79"/>
    <p:sldId id="635" r:id="rId80"/>
    <p:sldId id="630" r:id="rId81"/>
    <p:sldId id="631" r:id="rId82"/>
    <p:sldId id="641" r:id="rId83"/>
    <p:sldId id="642" r:id="rId84"/>
    <p:sldId id="629" r:id="rId85"/>
    <p:sldId id="633" r:id="rId86"/>
    <p:sldId id="634" r:id="rId87"/>
    <p:sldId id="661" r:id="rId88"/>
    <p:sldId id="604" r:id="rId89"/>
    <p:sldId id="672" r:id="rId90"/>
    <p:sldId id="638" r:id="rId91"/>
    <p:sldId id="639" r:id="rId92"/>
    <p:sldId id="666" r:id="rId93"/>
    <p:sldId id="637" r:id="rId94"/>
    <p:sldId id="640" r:id="rId95"/>
    <p:sldId id="512" r:id="rId96"/>
    <p:sldId id="341" r:id="rId97"/>
    <p:sldId id="418" r:id="rId98"/>
    <p:sldId id="614" r:id="rId99"/>
    <p:sldId id="585" r:id="rId100"/>
    <p:sldId id="679" r:id="rId101"/>
    <p:sldId id="678" r:id="rId102"/>
    <p:sldId id="676" r:id="rId103"/>
    <p:sldId id="680" r:id="rId104"/>
    <p:sldId id="626" r:id="rId105"/>
    <p:sldId id="643" r:id="rId106"/>
    <p:sldId id="644" r:id="rId107"/>
    <p:sldId id="613" r:id="rId108"/>
    <p:sldId id="587" r:id="rId109"/>
    <p:sldId id="669" r:id="rId110"/>
    <p:sldId id="586" r:id="rId111"/>
    <p:sldId id="589" r:id="rId112"/>
    <p:sldId id="668" r:id="rId113"/>
    <p:sldId id="681" r:id="rId114"/>
    <p:sldId id="601" r:id="rId115"/>
    <p:sldId id="603" r:id="rId116"/>
    <p:sldId id="645" r:id="rId117"/>
    <p:sldId id="647" r:id="rId118"/>
    <p:sldId id="607" r:id="rId119"/>
    <p:sldId id="605" r:id="rId120"/>
    <p:sldId id="606" r:id="rId121"/>
    <p:sldId id="580" r:id="rId122"/>
    <p:sldId id="671" r:id="rId123"/>
    <p:sldId id="670" r:id="rId124"/>
    <p:sldId id="651" r:id="rId125"/>
    <p:sldId id="649" r:id="rId126"/>
    <p:sldId id="650" r:id="rId127"/>
    <p:sldId id="652" r:id="rId128"/>
    <p:sldId id="653" r:id="rId129"/>
    <p:sldId id="667" r:id="rId130"/>
    <p:sldId id="590" r:id="rId131"/>
    <p:sldId id="513" r:id="rId132"/>
    <p:sldId id="347" r:id="rId133"/>
    <p:sldId id="317" r:id="rId134"/>
    <p:sldId id="319" r:id="rId135"/>
    <p:sldId id="329" r:id="rId136"/>
    <p:sldId id="330" r:id="rId137"/>
    <p:sldId id="324" r:id="rId138"/>
    <p:sldId id="323" r:id="rId139"/>
    <p:sldId id="322" r:id="rId140"/>
    <p:sldId id="609" r:id="rId141"/>
    <p:sldId id="610" r:id="rId142"/>
    <p:sldId id="611" r:id="rId143"/>
    <p:sldId id="612" r:id="rId144"/>
    <p:sldId id="524" r:id="rId14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900"/>
    <a:srgbClr val="33CC33"/>
    <a:srgbClr val="00CC66"/>
    <a:srgbClr val="99CC00"/>
    <a:srgbClr val="0080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0123" autoAdjust="0"/>
  </p:normalViewPr>
  <p:slideViewPr>
    <p:cSldViewPr>
      <p:cViewPr varScale="1">
        <p:scale>
          <a:sx n="70" d="100"/>
          <a:sy n="70" d="100"/>
        </p:scale>
        <p:origin x="-116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041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495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042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042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DD14A8D-EEF5-49F2-A1C6-81ACB39E8AD6}" type="slidenum">
              <a:rPr lang="en-US"/>
              <a:pPr>
                <a:defRPr/>
              </a:pPr>
              <a:t>‹#›</a:t>
            </a:fld>
            <a:endParaRPr lang="en-US"/>
          </a:p>
        </p:txBody>
      </p:sp>
    </p:spTree>
    <p:extLst>
      <p:ext uri="{BB962C8B-B14F-4D97-AF65-F5344CB8AC3E}">
        <p14:creationId xmlns:p14="http://schemas.microsoft.com/office/powerpoint/2010/main" val="11072070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luminarium.org/renlit/greene.htm" TargetMode="External"/><Relationship Id="rId2" Type="http://schemas.openxmlformats.org/officeDocument/2006/relationships/slide" Target="../slides/slide70.xml"/><Relationship Id="rId1" Type="http://schemas.openxmlformats.org/officeDocument/2006/relationships/notesMaster" Target="../notesMasters/notesMaster1.xml"/><Relationship Id="rId5" Type="http://schemas.openxmlformats.org/officeDocument/2006/relationships/hyperlink" Target="http://www.luminarium.org/renlit/marlowe.htm" TargetMode="External"/><Relationship Id="rId4" Type="http://schemas.openxmlformats.org/officeDocument/2006/relationships/hyperlink" Target="http://www.luminarium.org/renlit/kyd.htm"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luminarium.org/encyclopedia/isleofdogs.htm" TargetMode="External"/><Relationship Id="rId2" Type="http://schemas.openxmlformats.org/officeDocument/2006/relationships/slide" Target="../slides/slide96.xml"/><Relationship Id="rId1" Type="http://schemas.openxmlformats.org/officeDocument/2006/relationships/notesMaster" Target="../notesMasters/notesMaster1.xml"/><Relationship Id="rId5" Type="http://schemas.openxmlformats.org/officeDocument/2006/relationships/hyperlink" Target="http://web.uvic.ca/shakespeare/Library/SLTnoframes/stage/swan.html" TargetMode="External"/><Relationship Id="rId4" Type="http://schemas.openxmlformats.org/officeDocument/2006/relationships/hyperlink" Target="http://www.luminarium.org/encyclopedia/swan.htm#web"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internetshakespeare.uvic.ca/Library/SLT/stage/globe.html"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26E865D8-699E-40E3-9C6A-C9153777C403}" type="slidenum">
              <a:rPr lang="en-US" sz="1200" smtClean="0"/>
              <a:pPr/>
              <a:t>1</a:t>
            </a:fld>
            <a:endParaRPr lang="en-US" sz="1200" smtClean="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Westminster Abbey. The flagged turrets in the distance between Gray’s Inn and Westminster Abey may belong to Lambeth Palace. </a:t>
            </a:r>
          </a:p>
        </p:txBody>
      </p:sp>
      <p:sp>
        <p:nvSpPr>
          <p:cNvPr id="159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53B0D93A-CBAB-4E42-B8E4-7FF92D9B76F8}" type="slidenum">
              <a:rPr lang="en-US" sz="1200" smtClean="0"/>
              <a:pPr/>
              <a:t>16</a:t>
            </a:fld>
            <a:endParaRPr lang="en-US" sz="120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DD4B6EF9-8458-4750-8B13-2C970B9E8608}" type="slidenum">
              <a:rPr lang="en-US" sz="1200" smtClean="0"/>
              <a:pPr/>
              <a:t>27</a:t>
            </a:fld>
            <a:endParaRPr lang="en-US" sz="1200"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815C4469-0140-4B1A-80E1-094148C3CFA6}" type="slidenum">
              <a:rPr lang="en-US" sz="1200" smtClean="0"/>
              <a:pPr/>
              <a:t>28</a:t>
            </a:fld>
            <a:endParaRPr lang="en-US" sz="1200" smtClean="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85000" lnSpcReduction="10000"/>
          </a:bodyPr>
          <a:lstStyle/>
          <a:p>
            <a:pPr>
              <a:defRPr/>
            </a:pP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162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D27EE1BD-720F-4E49-987F-9B53F46D815C}" type="slidenum">
              <a:rPr lang="en-US" sz="1200" smtClean="0"/>
              <a:pPr/>
              <a:t>37</a:t>
            </a:fld>
            <a:endParaRPr lang="en-US" sz="120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63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5B1E75E9-12FF-479D-9DF7-2457E1974EC4}" type="slidenum">
              <a:rPr lang="en-US" sz="1200" smtClean="0"/>
              <a:pPr/>
              <a:t>43</a:t>
            </a:fld>
            <a:endParaRPr lang="en-US" sz="120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E2556474-2E6E-417D-9360-56F816DF8EF1}" type="slidenum">
              <a:rPr lang="en-US" sz="1200" smtClean="0"/>
              <a:pPr/>
              <a:t>48</a:t>
            </a:fld>
            <a:endParaRPr lang="en-US" sz="1200"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Shakespeare's professional relationship with the Queen's Men is unclear and it is likely to remain unclear unless new evidence is discovered, but Shakespeare certainly relied on the Queen's Men's plays when writing his own histories, taking plots, characters, and occasionally phrases from </a:t>
            </a:r>
            <a:r>
              <a:rPr lang="en-US" i="1" smtClean="0"/>
              <a:t>The True Tragedy of Richard III</a:t>
            </a:r>
            <a:r>
              <a:rPr lang="en-US" smtClean="0"/>
              <a:t>, for instance, or </a:t>
            </a:r>
            <a:r>
              <a:rPr lang="en-US" i="1" smtClean="0"/>
              <a:t>The Famous Victories of Henry V</a:t>
            </a:r>
            <a:r>
              <a:rPr lang="en-US" smtClean="0"/>
              <a:t>. Less precisely, the Queen's Men's also seem to have influenced Shakespeare's comic sensibility and they perhaps suggested to him the dramatic effectiveness of the juxtaposition of high and low scenes - a device that the Queen's Men use to great effect in most of their plays. </a:t>
            </a:r>
          </a:p>
        </p:txBody>
      </p:sp>
      <p:sp>
        <p:nvSpPr>
          <p:cNvPr id="165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F647DD95-0377-4961-973B-A6D25F6C3E90}" type="slidenum">
              <a:rPr lang="en-US" sz="1200" smtClean="0"/>
              <a:pPr/>
              <a:t>49</a:t>
            </a:fld>
            <a:endParaRPr lang="en-US" sz="120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32EDC59A-D4EF-4517-8143-796D89768533}" type="slidenum">
              <a:rPr lang="en-US" sz="1200" smtClean="0"/>
              <a:pPr/>
              <a:t>53</a:t>
            </a:fld>
            <a:endParaRPr lang="en-US" sz="1200"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F1DAC7A2-CD1D-4F31-9215-6F5BE5317E48}" type="slidenum">
              <a:rPr lang="en-US" sz="1200" smtClean="0"/>
              <a:pPr/>
              <a:t>57</a:t>
            </a:fld>
            <a:endParaRPr lang="en-US" sz="1200" smtClean="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85000" lnSpcReduction="10000"/>
          </a:bodyPr>
          <a:lstStyle/>
          <a:p>
            <a:pPr>
              <a:defRPr/>
            </a:pPr>
            <a:r>
              <a:rPr lang="en-US" dirty="0" smtClean="0"/>
              <a:t>A German </a:t>
            </a:r>
            <a:r>
              <a:rPr lang="en-US" dirty="0" err="1" smtClean="0"/>
              <a:t>traveller</a:t>
            </a:r>
            <a:r>
              <a:rPr lang="en-US" dirty="0" smtClean="0"/>
              <a:t> in Shakespeare's day kept a diary. He had this to say about entertainment in London:</a:t>
            </a:r>
          </a:p>
          <a:p>
            <a:pPr>
              <a:defRPr/>
            </a:pPr>
            <a:r>
              <a:rPr lang="en-US" dirty="0" smtClean="0"/>
              <a:t>Without the city are some theatres, where English actors represent almost every day comedies and tragedies to very numerous audiences; these are concluded with variety of dances, accompanied by excellent music and the excessive applause of those that are present. There is still another place, built in the form of a theatre, which serves for the baiting of bears and bulls. They are fastened behind, and then worried by those great English dogs and mastiffs, but not without great risk to the dogs from the teeth of the one and the horns of the other; and it sometimes happens they are killed upon the spot. Fresh ones are immediately supplied in the places of those that are wounded or tired. To this entertainment there often follows that of whipping a blinded bear, which is performed by five or six men, standing in a circle with whips, which they exercise upon him without any mercy. Although he cannot escape from them because of his chain, he nevertheless defends himself, vigorously throwing down all who come within his reach and are not active enough to get out of it, and tearing the whips out of their hands and breaking them. At these spectacles and everywhere else, the English are constantly smoking the </a:t>
            </a:r>
            <a:r>
              <a:rPr lang="en-US" dirty="0" err="1" smtClean="0"/>
              <a:t>Nicotian</a:t>
            </a:r>
            <a:r>
              <a:rPr lang="en-US" dirty="0" smtClean="0"/>
              <a:t> weed which in America is called </a:t>
            </a:r>
            <a:r>
              <a:rPr lang="en-US" dirty="0" err="1" smtClean="0"/>
              <a:t>Tobaca</a:t>
            </a:r>
            <a:r>
              <a:rPr lang="en-US" dirty="0" smtClean="0"/>
              <a:t> - others call it </a:t>
            </a:r>
            <a:r>
              <a:rPr lang="en-US" dirty="0" err="1" smtClean="0"/>
              <a:t>Paetum</a:t>
            </a:r>
            <a:r>
              <a:rPr lang="en-US" dirty="0" smtClean="0"/>
              <a:t> - and generally in this manner; they have pipes on purpose made of clay, into the farther end of which they put the herb, so dry that it may be rubbed into powder, and lighting it, they draw the smoke into their mouths, which they puff out again through their nostrils, like funnels, along with plenty of phlegm and defluxion from the head. In these theatres, fruits, such as apples, pears and nuts, according to the season, are carried about to be sold, as well as wine and ale.</a:t>
            </a:r>
          </a:p>
          <a:p>
            <a:pPr>
              <a:defRPr/>
            </a:pPr>
            <a:endParaRPr lang="en-US" dirty="0" smtClean="0"/>
          </a:p>
          <a:p>
            <a:pPr>
              <a:defRPr/>
            </a:pPr>
            <a:r>
              <a:rPr lang="en-US" dirty="0" smtClean="0"/>
              <a:t>From Paul </a:t>
            </a:r>
            <a:r>
              <a:rPr lang="en-US" dirty="0" err="1" smtClean="0"/>
              <a:t>Hentzner</a:t>
            </a:r>
            <a:r>
              <a:rPr lang="en-US" dirty="0" smtClean="0"/>
              <a:t>, Travels in England (l598).</a:t>
            </a:r>
            <a:endParaRPr lang="en-US" dirty="0"/>
          </a:p>
        </p:txBody>
      </p:sp>
      <p:sp>
        <p:nvSpPr>
          <p:cNvPr id="168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B7FCA276-20CC-426E-A05B-4D8EC6088C91}" type="slidenum">
              <a:rPr lang="en-US" sz="1200" smtClean="0"/>
              <a:pPr/>
              <a:t>58</a:t>
            </a:fld>
            <a:endParaRPr lang="en-US" sz="12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CD477F30-5FDC-4FF3-914E-FBCD44064774}" type="slidenum">
              <a:rPr lang="en-US" sz="1200" smtClean="0"/>
              <a:pPr/>
              <a:t>2</a:t>
            </a:fld>
            <a:endParaRPr lang="en-US" sz="1200"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573C0E31-EADE-45E5-BA79-DE68567306ED}" type="slidenum">
              <a:rPr lang="en-US" sz="1200" smtClean="0"/>
              <a:pPr/>
              <a:t>60</a:t>
            </a:fld>
            <a:endParaRPr lang="en-US" sz="1200" smtClean="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64093EB9-488C-469C-8732-DA3F9BB39A7F}" type="slidenum">
              <a:rPr lang="en-US" sz="1200" smtClean="0"/>
              <a:pPr/>
              <a:t>61</a:t>
            </a:fld>
            <a:endParaRPr lang="en-US" sz="1200" smtClean="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a:bodyPr>
          <a:lstStyle/>
          <a:p>
            <a:pPr>
              <a:defRPr/>
            </a:pPr>
            <a:r>
              <a:rPr lang="en-US" dirty="0" smtClean="0"/>
              <a:t>A detail of 'The View of the City of London from the North towards the South' showing PRIORY of St John the Baptist, </a:t>
            </a:r>
            <a:r>
              <a:rPr lang="en-US" dirty="0" err="1" smtClean="0"/>
              <a:t>Holywell</a:t>
            </a:r>
            <a:r>
              <a:rPr lang="en-US" dirty="0" smtClean="0"/>
              <a:t>, the THEATRE, which from 1577 to 1598 was the first London building specially devoted to the performance of plays To the right </a:t>
            </a:r>
            <a:r>
              <a:rPr lang="en-US" dirty="0" err="1" smtClean="0"/>
              <a:t>isthe</a:t>
            </a:r>
            <a:r>
              <a:rPr lang="en-US" dirty="0" smtClean="0"/>
              <a:t> flag of what might be THE CURTAIN THEATRE 1577-c.1627</a:t>
            </a:r>
            <a:br>
              <a:rPr lang="en-US" dirty="0" smtClean="0"/>
            </a:br>
            <a:r>
              <a:rPr lang="en-US" dirty="0" smtClean="0"/>
              <a:t>Second English public playhouse Here WILLIAM SHAKESPEARE acted &amp; plays by Shakespeare and </a:t>
            </a:r>
            <a:br>
              <a:rPr lang="en-US" dirty="0" smtClean="0"/>
            </a:br>
            <a:r>
              <a:rPr lang="en-US" dirty="0" smtClean="0"/>
              <a:t>Ben Jonson were performed. </a:t>
            </a:r>
          </a:p>
          <a:p>
            <a:pPr>
              <a:defRPr/>
            </a:pPr>
            <a:endParaRPr lang="en-US" dirty="0" smtClean="0"/>
          </a:p>
          <a:p>
            <a:pPr>
              <a:defRPr/>
            </a:pPr>
            <a:r>
              <a:rPr lang="en-US" dirty="0" smtClean="0"/>
              <a:t>The Theatre (1576): First London playhouse, built by James Burbage (of </a:t>
            </a:r>
            <a:br>
              <a:rPr lang="en-US" dirty="0" smtClean="0"/>
            </a:br>
            <a:r>
              <a:rPr lang="en-US" dirty="0" smtClean="0"/>
              <a:t>Leicester's Men) on leased land in </a:t>
            </a:r>
            <a:r>
              <a:rPr lang="en-US" dirty="0" err="1" smtClean="0"/>
              <a:t>Shoreditch</a:t>
            </a:r>
            <a:r>
              <a:rPr lang="en-US" dirty="0" smtClean="0"/>
              <a:t>, a northern suburb just outside </a:t>
            </a:r>
            <a:br>
              <a:rPr lang="en-US" dirty="0" smtClean="0"/>
            </a:br>
            <a:r>
              <a:rPr lang="en-US" dirty="0" smtClean="0"/>
              <a:t>the City and thus safe from attacks by the ruling London Puritans. The </a:t>
            </a:r>
            <a:br>
              <a:rPr lang="en-US" dirty="0" smtClean="0"/>
            </a:br>
            <a:r>
              <a:rPr lang="en-US" dirty="0" smtClean="0"/>
              <a:t>Theatre was apparently a polygonal, roughly cylindrical three-story structure </a:t>
            </a:r>
            <a:br>
              <a:rPr lang="en-US" dirty="0" smtClean="0"/>
            </a:br>
            <a:r>
              <a:rPr lang="en-US" dirty="0" smtClean="0"/>
              <a:t>of wood built around an open, unroofed central space. There were rows of </a:t>
            </a:r>
            <a:br>
              <a:rPr lang="en-US" dirty="0" smtClean="0"/>
            </a:br>
            <a:r>
              <a:rPr lang="en-US" dirty="0" smtClean="0"/>
              <a:t>galleries overlooking the center at each level. The stage projected from one </a:t>
            </a:r>
            <a:br>
              <a:rPr lang="en-US" dirty="0" smtClean="0"/>
            </a:br>
            <a:r>
              <a:rPr lang="en-US" dirty="0" smtClean="0"/>
              <a:t>sector into the center, the building above reserved for backstage needs. The </a:t>
            </a:r>
            <a:br>
              <a:rPr lang="en-US" dirty="0" smtClean="0"/>
            </a:br>
            <a:r>
              <a:rPr lang="en-US" dirty="0" smtClean="0"/>
              <a:t>Theatre did not reopen when the theaters were closed in 1597. Burbage's </a:t>
            </a:r>
            <a:br>
              <a:rPr lang="en-US" dirty="0" smtClean="0"/>
            </a:br>
            <a:r>
              <a:rPr lang="en-US" dirty="0" smtClean="0"/>
              <a:t>ground lease had expired shortly before his death; and his son Cuthbert </a:t>
            </a:r>
            <a:br>
              <a:rPr lang="en-US" dirty="0" smtClean="0"/>
            </a:br>
            <a:r>
              <a:rPr lang="en-US" dirty="0" smtClean="0"/>
              <a:t>dissembled the building and used the timber to build the Globe Theatre.</a:t>
            </a:r>
          </a:p>
          <a:p>
            <a:pPr>
              <a:defRPr/>
            </a:pPr>
            <a:r>
              <a:rPr lang="en-US" b="1" dirty="0" smtClean="0"/>
              <a:t>Affiliations</a:t>
            </a:r>
            <a:r>
              <a:rPr lang="en-US" dirty="0" smtClean="0"/>
              <a:t>: Leicester's Men (1576-1578); Oxford's Men (1579 and 1582); The </a:t>
            </a:r>
            <a:br>
              <a:rPr lang="en-US" dirty="0" smtClean="0"/>
            </a:br>
            <a:r>
              <a:rPr lang="en-US" dirty="0" smtClean="0"/>
              <a:t>Queen's Men (1583 and 1589); Admiral's Men and </a:t>
            </a:r>
            <a:r>
              <a:rPr lang="en-US" dirty="0" err="1" smtClean="0"/>
              <a:t>Strange's</a:t>
            </a:r>
            <a:r>
              <a:rPr lang="en-US" dirty="0" smtClean="0"/>
              <a:t> Men (1590-91); Lord </a:t>
            </a:r>
            <a:br>
              <a:rPr lang="en-US" dirty="0" smtClean="0"/>
            </a:br>
            <a:r>
              <a:rPr lang="en-US" dirty="0" smtClean="0"/>
              <a:t>Chamberlain's Men (after 1594).</a:t>
            </a:r>
          </a:p>
          <a:p>
            <a:pPr>
              <a:defRPr/>
            </a:pPr>
            <a:endParaRPr lang="en-US" dirty="0" smtClean="0"/>
          </a:p>
          <a:p>
            <a:pPr>
              <a:defRPr/>
            </a:pPr>
            <a:r>
              <a:rPr lang="en-US" dirty="0" smtClean="0"/>
              <a:t>http://www.elizabethanauthors.com/theater1.htm </a:t>
            </a:r>
          </a:p>
          <a:p>
            <a:pPr>
              <a:defRPr/>
            </a:pPr>
            <a:endParaRPr lang="en-US" dirty="0" smtClean="0"/>
          </a:p>
          <a:p>
            <a:pPr>
              <a:defRPr/>
            </a:pPr>
            <a:endParaRPr lang="en-US" dirty="0"/>
          </a:p>
        </p:txBody>
      </p:sp>
      <p:sp>
        <p:nvSpPr>
          <p:cNvPr id="172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7F1FA2B6-F810-45FF-A967-795E47C0B87B}" type="slidenum">
              <a:rPr lang="en-US" sz="1200" smtClean="0"/>
              <a:pPr/>
              <a:t>62</a:t>
            </a:fld>
            <a:endParaRPr lang="en-US" sz="120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73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182B0590-8E75-4367-9AB7-D3101D2B707E}" type="slidenum">
              <a:rPr lang="en-US" sz="1200" smtClean="0"/>
              <a:pPr/>
              <a:t>63</a:t>
            </a:fld>
            <a:endParaRPr lang="en-US" sz="120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74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9BE39DA7-10E4-4A3C-ABD8-5F0631F2EF03}" type="slidenum">
              <a:rPr lang="en-US" sz="1200" smtClean="0"/>
              <a:pPr/>
              <a:t>64</a:t>
            </a:fld>
            <a:endParaRPr lang="en-US" sz="120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75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84B93814-A4F0-496D-B274-E881EFD63CF6}" type="slidenum">
              <a:rPr lang="en-US" sz="1200" smtClean="0"/>
              <a:pPr/>
              <a:t>65</a:t>
            </a:fld>
            <a:endParaRPr lang="en-US" sz="120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BB936B36-87CC-4D4D-B954-48A12F92AF15}" type="slidenum">
              <a:rPr lang="en-US" sz="1200" smtClean="0"/>
              <a:pPr/>
              <a:t>69</a:t>
            </a:fld>
            <a:endParaRPr lang="en-US" sz="1200" smtClean="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a:p>
            <a:r>
              <a:rPr lang="en-US" smtClean="0"/>
              <a:t>A History of The Original Rose Theatre</a:t>
            </a:r>
          </a:p>
          <a:p>
            <a:r>
              <a:rPr lang="en-US" smtClean="0"/>
              <a:t>When Henslowe built The Rose Theatre in 1587, he created a space where competing entertainers mingled and mixed. The result was a very unique offering, not repeated by any other Elizabethan playhouse. After all, The Rose was the only playhouse where rival playwrights, Shakespeare and Marlowe both staged plays; not to mention competitors Greene, Kyd, Chapman, Fletcher and Ben Jonson. It was the only theatre to simultaneously house rival companies like The Admiral’s Men, The Lord Strange’s Men, The Queen’s Men and The Worcester’s Men. The Rose was a theatre where – at first – you could even enjoy rival entertainments: bear-baiting, cock-fighting or theatre. The Rose even housed a duel between rival dramatists Ben Jonson and Gabriel Spenser; luckily Jonson survived because he went on to help publish Shakespeare’s plays. Only at court or at The Rose did the Elizabethan audience member have as many choices for entertainment crowded into one place. It was in this vibrant, varied and sometimes vicious environment that William Shakespeare came to prominence as a writer.</a:t>
            </a:r>
          </a:p>
          <a:p>
            <a:r>
              <a:rPr lang="en-US" smtClean="0"/>
              <a:t>In business, location is everything and the land that Henslowe leased to build The Rose was ideally situated. It was located on the Southbank, a short boat ride from the City of London. It was easy to get to for visitors from the city; but it was far enough out to be subject to slightly looser licensing laws. These laws and the more affordable venues meant that the Southbank was already known for entertainment: it was filled with brothels, gaming dens and bull and bear baiting arenas. In addition the area itself was densely populated by people who sought more affordable housing than was available in the city. The location was perfect and Henslowe shrewdly spied an incredible business opportunity. </a:t>
            </a:r>
          </a:p>
          <a:p>
            <a:r>
              <a:rPr lang="en-US" smtClean="0"/>
              <a:t>Henslowe and his partner, John Chalmley, hired the carpenter, John Griggs, to build the theatre in 1587. The building went up within a year and by 1598 it was known around London simply as “The Playhouse;” probably because there were no other theatres in the area. There is a strong possibility that the theatre was also used for animal-baiting during the first year. After all, the amphitheatre was originally built without a stage and the first gallery was seven feet up, high enough so that angry bears couldn’t reach. Then again, this would not explain how the theatre so quickly came to be called “The Playhouse” and it is equally possible that Griggs simply worked from a building design more familiar to him: that of the animal-baiting arena. In fact, not much at all is known about the first five years of “The Playhouse;” it is even possible that Henslowe rented it out to a theatre company and took a well-deserved break. </a:t>
            </a:r>
          </a:p>
          <a:p>
            <a:r>
              <a:rPr lang="en-US" smtClean="0"/>
              <a:t>In 1592, Henslowe began to keep a record of accounts, which he called “Henslowe’s Diary.” This still survives today and provides us with the best account there is of Elizabethan Theatre practices. The diary also reveals how deeply original Henslowe was as a theatre manager in those early days at The Rose. Most managers like Richard Burbage, his son James Burbage or the collective of actors that ran The Worcester’s Men simply dealt with the venues and the plays that their own company used. Not so with Henslowe: even though he managed The Admiral’s Men and built The Rose for this company, he cleverly rented out his playhouse to various different companies. He even rented out his own company’s plays, bartered and swapped play scripts with other companies and made loans to the theatre companies producing at The Rose. As a result, Henslowe made a lot of money and The Rose became a melding pot for competing actors, writers, musicians and playwrights. The power this gave Henslowe also meant that his theatre was one of the only two licensed to perform in 1594, further encouraging rival companies to comingle under Henslowe’s leadership. Only at The Rose could we see The Admiral’s Men performing Shakespeare; or Shakespeare himself acting in The Lord Strange’s production of a Jonson play! </a:t>
            </a:r>
          </a:p>
          <a:p>
            <a:r>
              <a:rPr lang="en-US" smtClean="0"/>
              <a:t>(The building that Henslowe oversaw was also eccentric and original compared to other Elizabethan playhouses. In some ways, the design was typical: The Rose was a fourteen sided polygon made of timber, lather and plaster; the audience could stand in a front pit or sit in the galleries around the edge. The Rose was smaller than The Globe and The Swan, but this simply supports the theory that it was based on earlier bull-baiting arenas. In other ways, however the theatre was truly unique. For one thing, excavations reveal that the stage was shaped like a lozenge, not the more typical thrust shape; this meant that at no point did the actors have their backs to audience members in the pit. The standing-pit itself was raked downwards towards the front of the stage: this was a great idea to help those at the back of the pit to see the play, but it did become problematic whenever rainwater cause a muddy stink at the front of the pit. We think that the stage was also positioned slightly off centre from the audience: this allowed for a central back door entrance, without the central support pillar getting in the way of the actors’ entrance. (The Globe would solve this problem by having two support pillars off to the side of the stage.) Finally, The Rose was also known for its unique ability to house large scenes on the two different levels of the stage: plays like Titus Andronicus made good use of this. )</a:t>
            </a:r>
          </a:p>
          <a:p>
            <a:r>
              <a:rPr lang="en-US" smtClean="0"/>
              <a:t>Henslowe’s brilliance and The Rose’s structural advantages may also have led to the downfall of the playhouse. Perhaps because of the theatre’s unique ability to house crowd-scenes on both levels of the stage, the theatre became known for its grand Histories like Shakespeare’s </a:t>
            </a:r>
            <a:r>
              <a:rPr lang="en-US" i="1" smtClean="0"/>
              <a:t>Titus Andronicus</a:t>
            </a:r>
            <a:r>
              <a:rPr lang="en-US" smtClean="0"/>
              <a:t> or Peele’s </a:t>
            </a:r>
            <a:r>
              <a:rPr lang="en-US" i="1" smtClean="0"/>
              <a:t>The Battle of Alcazar</a:t>
            </a:r>
            <a:r>
              <a:rPr lang="en-US" smtClean="0"/>
              <a:t>. These fell out of favor compared to the more light-hearted comedies and more succinct tragedies on offer at The Swan and at The Globe. Henslowe’s power must also have been a motivating factor for companies to found these two rival theatres. Although Henslowe rented out the space to various different companies, he favored his own company The Admiral’s Men. After the plague died down in 1594, The Admiral’s Men took up a more permanent residence at The Rose, prompting Pembrooke’s Men to found The Swan in 1595 and The Queen’s Men to found The Globe in 1599. Henslowe was a ruthless business-man and as soon as The Globe opened on The Southbank, he and his son-in-law Edward Alleyn made arrangements to lease The Fortune, a theatre further north away from the competition. The Fortune was one of the only theatres licensed by The Privy Council in 1600, ensuring Henslowe and Alleyn’s continued success, but perhaps condemning The Rose to failure.</a:t>
            </a:r>
          </a:p>
          <a:p>
            <a:r>
              <a:rPr lang="en-US" smtClean="0"/>
              <a:t>In 1602, the slightly impoverished, slightly worse-for-wear group The Worcester’s Men took up occupation at The Rose. They performed for one more inglorious season before abandoning the theatre to demolition in 1605. In their company was a man called William Kempe, a drunkard and somewhat of a national favorite, Kempe had departed abruptly from Shakespeare’s Company the year before. It is thought that he arrived at The Rose with a smuggled, stolen, cobbled-together copy of Shakespeare’s </a:t>
            </a:r>
            <a:r>
              <a:rPr lang="en-US" i="1" smtClean="0"/>
              <a:t>Merry Wives of Windsor</a:t>
            </a:r>
            <a:r>
              <a:rPr lang="en-US" smtClean="0"/>
              <a:t>. Certainly, he borrowed money from Henslowe to make a “payer of gyente hosse” or trousers in that same year, suggesting that he may have been reviving – or stealing – the Queen’s Men’s beloved </a:t>
            </a:r>
            <a:r>
              <a:rPr lang="en-US" i="1" smtClean="0"/>
              <a:t>Falstaff</a:t>
            </a:r>
            <a:r>
              <a:rPr lang="en-US" smtClean="0"/>
              <a:t>.</a:t>
            </a:r>
          </a:p>
          <a:p>
            <a:r>
              <a:rPr lang="en-US" smtClean="0"/>
              <a:t>TIMELINE</a:t>
            </a:r>
          </a:p>
          <a:p>
            <a:r>
              <a:rPr lang="en-US" smtClean="0"/>
              <a:t>1552 – Record of a small residence and two rose gardens called “The Little Rose”.</a:t>
            </a:r>
          </a:p>
          <a:p>
            <a:r>
              <a:rPr lang="en-US" smtClean="0"/>
              <a:t>1585 – Businessman Philip Henslowe and Chef John Chalmley lease The Little Rose.</a:t>
            </a:r>
          </a:p>
          <a:p>
            <a:r>
              <a:rPr lang="en-US" smtClean="0"/>
              <a:t>1587 – Philip Henslowe and John Chalmley sign an eight-year agreement to run a theatre.</a:t>
            </a:r>
            <a:br>
              <a:rPr lang="en-US" smtClean="0"/>
            </a:br>
            <a:r>
              <a:rPr lang="en-US" smtClean="0"/>
              <a:t>Carpenter John Griggs begins building the theatre, known as “The Playhouse”.</a:t>
            </a:r>
          </a:p>
          <a:p>
            <a:r>
              <a:rPr lang="en-US" smtClean="0"/>
              <a:t>1591 – The Admiral’s Men split from Burbage’s company and arrive at The Playhouse.</a:t>
            </a:r>
          </a:p>
          <a:p>
            <a:r>
              <a:rPr lang="en-US" smtClean="0"/>
              <a:t>1592 - Actor, Edward Alleyn marries Philip Henslowe’s daughter Henslowe begins to keep “Henslowe’s Diary” in a small account book Henslowe spends £105 enlarging the theatre into a “flat oval” or “bulging tulip”.</a:t>
            </a:r>
            <a:br>
              <a:rPr lang="en-US" smtClean="0"/>
            </a:br>
            <a:r>
              <a:rPr lang="en-US" smtClean="0"/>
              <a:t>The Lord Strange’s Men arrive at The Playhouse and perform through the year.</a:t>
            </a:r>
            <a:br>
              <a:rPr lang="en-US" smtClean="0"/>
            </a:br>
            <a:r>
              <a:rPr lang="en-US" smtClean="0"/>
              <a:t>Shakespeare’s </a:t>
            </a:r>
            <a:r>
              <a:rPr lang="en-US" i="1" smtClean="0"/>
              <a:t>Henry VI</a:t>
            </a:r>
            <a:r>
              <a:rPr lang="en-US" smtClean="0"/>
              <a:t> is performed at The Rose by The Admiral’s Men.</a:t>
            </a:r>
          </a:p>
          <a:p>
            <a:r>
              <a:rPr lang="en-US" smtClean="0"/>
              <a:t>1593 - 11,000 people die from the plague, The Playhouse closes for much of the year</a:t>
            </a:r>
          </a:p>
          <a:p>
            <a:r>
              <a:rPr lang="en-US" smtClean="0"/>
              <a:t>1594 – The Playhouse reopens after the plague: Marlowe, Greene and Kyd have died.</a:t>
            </a:r>
            <a:br>
              <a:rPr lang="en-US" smtClean="0"/>
            </a:br>
            <a:r>
              <a:rPr lang="en-US" smtClean="0"/>
              <a:t>The Playhouse and The Fortune are the only playhouses licensed to perform.</a:t>
            </a:r>
            <a:br>
              <a:rPr lang="en-US" smtClean="0"/>
            </a:br>
            <a:r>
              <a:rPr lang="en-US" smtClean="0"/>
              <a:t>The Chamberlain’s Men perform Shakespeare’s </a:t>
            </a:r>
            <a:r>
              <a:rPr lang="en-US" i="1" smtClean="0"/>
              <a:t>Titus Andronicus</a:t>
            </a:r>
            <a:r>
              <a:rPr lang="en-US" smtClean="0"/>
              <a:t> at The Playhouse.</a:t>
            </a:r>
            <a:br>
              <a:rPr lang="en-US" smtClean="0"/>
            </a:br>
            <a:r>
              <a:rPr lang="en-US" smtClean="0"/>
              <a:t>The Admiral’s Men return and perform at The Playhouse for the next seven years.</a:t>
            </a:r>
          </a:p>
          <a:p>
            <a:r>
              <a:rPr lang="en-US" smtClean="0"/>
              <a:t>1595 – The Swan Theatre is opened nearby.</a:t>
            </a:r>
            <a:br>
              <a:rPr lang="en-US" smtClean="0"/>
            </a:br>
            <a:r>
              <a:rPr lang="en-US" smtClean="0"/>
              <a:t>“The Playhouse” is renamed “The Rose”.</a:t>
            </a:r>
          </a:p>
          <a:p>
            <a:r>
              <a:rPr lang="en-US" smtClean="0"/>
              <a:t>1599 – The Globe opens on The Southbank.</a:t>
            </a:r>
            <a:br>
              <a:rPr lang="en-US" smtClean="0"/>
            </a:br>
            <a:r>
              <a:rPr lang="en-US" smtClean="0"/>
              <a:t>Henslowe, spying the competition takes out a lease for The Fortune.</a:t>
            </a:r>
          </a:p>
          <a:p>
            <a:r>
              <a:rPr lang="en-US" smtClean="0"/>
              <a:t>1600 – Henslowe moves The Admiral’s Men up to The Fortune.</a:t>
            </a:r>
            <a:br>
              <a:rPr lang="en-US" smtClean="0"/>
            </a:br>
            <a:r>
              <a:rPr lang="en-US" smtClean="0"/>
              <a:t>The Privy Council only licenses The Fortune and The Globe to perform.</a:t>
            </a:r>
          </a:p>
          <a:p>
            <a:r>
              <a:rPr lang="en-US" smtClean="0"/>
              <a:t>1602 – The Worcester’s Men revive performances at The Rose.</a:t>
            </a:r>
            <a:br>
              <a:rPr lang="en-US" smtClean="0"/>
            </a:br>
            <a:r>
              <a:rPr lang="en-US" smtClean="0"/>
              <a:t>Shakespeare’s old clown, William Kempe, joins them; possibly with a stolen copy of Shakespeare’s </a:t>
            </a:r>
            <a:r>
              <a:rPr lang="en-US" i="1" smtClean="0"/>
              <a:t>The Merry Wives of Windsor</a:t>
            </a:r>
            <a:r>
              <a:rPr lang="en-US" smtClean="0"/>
              <a:t>.</a:t>
            </a:r>
          </a:p>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At this time, The Rose underwent some remodelling allowing it to hold larger audiences. The Rose saw the performances of some of the most famous Elizabethan plays, including </a:t>
            </a:r>
            <a:r>
              <a:rPr lang="en-US" smtClean="0">
                <a:hlinkClick r:id="rId3"/>
              </a:rPr>
              <a:t>Greene</a:t>
            </a:r>
            <a:r>
              <a:rPr lang="en-US" smtClean="0"/>
              <a:t>'s </a:t>
            </a:r>
            <a:r>
              <a:rPr lang="en-US" i="1" smtClean="0"/>
              <a:t>Friar Bacon and Friar Bungay</a:t>
            </a:r>
            <a:r>
              <a:rPr lang="en-US" smtClean="0"/>
              <a:t>, </a:t>
            </a:r>
            <a:r>
              <a:rPr lang="en-US" smtClean="0">
                <a:hlinkClick r:id="rId4"/>
              </a:rPr>
              <a:t>Thomas Kyd</a:t>
            </a:r>
            <a:r>
              <a:rPr lang="en-US" smtClean="0"/>
              <a:t>'s </a:t>
            </a:r>
            <a:r>
              <a:rPr lang="en-US" i="1" smtClean="0"/>
              <a:t>The Spanish Tragedy</a:t>
            </a:r>
            <a:r>
              <a:rPr lang="en-US" smtClean="0"/>
              <a:t>, </a:t>
            </a:r>
            <a:r>
              <a:rPr lang="en-US" smtClean="0">
                <a:hlinkClick r:id="rId5"/>
              </a:rPr>
              <a:t>Marlowe</a:t>
            </a:r>
            <a:r>
              <a:rPr lang="en-US" smtClean="0"/>
              <a:t>'s </a:t>
            </a:r>
            <a:r>
              <a:rPr lang="en-US" i="1" smtClean="0"/>
              <a:t>Doctor Faustus</a:t>
            </a:r>
            <a:r>
              <a:rPr lang="en-US" smtClean="0"/>
              <a:t>, </a:t>
            </a:r>
            <a:r>
              <a:rPr lang="en-US" i="1" smtClean="0"/>
              <a:t>Tamburlaine the Great</a:t>
            </a:r>
            <a:r>
              <a:rPr lang="en-US" smtClean="0"/>
              <a:t> and </a:t>
            </a:r>
            <a:r>
              <a:rPr lang="en-US" i="1" smtClean="0"/>
              <a:t>The Jew of Malta</a:t>
            </a:r>
            <a:r>
              <a:rPr lang="en-US" smtClean="0"/>
              <a:t>, as well as Shakespeare's </a:t>
            </a:r>
            <a:r>
              <a:rPr lang="en-US" i="1" smtClean="0"/>
              <a:t>Henry VI, Part 1</a:t>
            </a:r>
            <a:r>
              <a:rPr lang="en-US" smtClean="0"/>
              <a:t> and </a:t>
            </a:r>
            <a:r>
              <a:rPr lang="en-US" i="1" smtClean="0"/>
              <a:t>Titus Andronicus</a:t>
            </a:r>
            <a:r>
              <a:rPr lang="en-US" smtClean="0"/>
              <a:t>. </a:t>
            </a:r>
          </a:p>
        </p:txBody>
      </p:sp>
      <p:sp>
        <p:nvSpPr>
          <p:cNvPr id="177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0CA58439-7AAF-410A-9783-CA13B86B9237}" type="slidenum">
              <a:rPr lang="en-US" sz="1200" smtClean="0"/>
              <a:pPr/>
              <a:t>70</a:t>
            </a:fld>
            <a:endParaRPr lang="en-US" sz="120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58373A68-77FF-4C76-9672-E3657F04A224}" type="slidenum">
              <a:rPr lang="en-US" sz="1200" smtClean="0"/>
              <a:pPr/>
              <a:t>71</a:t>
            </a:fld>
            <a:endParaRPr lang="en-US" sz="1200" smtClean="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By 1594, the Admiral’s men had severed their connection with Strange’s (then the Chamberlain’s) company, and started independently at the Rose with Alleyn as their leading actor. Barabas, in Marlowe’s </a:t>
            </a:r>
            <a:r>
              <a:rPr lang="en-US" i="1" smtClean="0"/>
              <a:t>Jew of Malta,</a:t>
            </a:r>
            <a:r>
              <a:rPr lang="en-US" smtClean="0"/>
              <a:t> Tamburlaine and Dr. Faustus were among the parts he created and it is probable, also, that Orlando Furioso in Greene’s play of that name was in his </a:t>
            </a:r>
            <a:r>
              <a:rPr lang="en-US" i="1" smtClean="0"/>
              <a:t>répertoire.</a:t>
            </a:r>
            <a:r>
              <a:rPr lang="en-US" smtClean="0"/>
              <a:t> </a:t>
            </a:r>
          </a:p>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CA1F498C-9FB7-473C-A028-DA8FD8557DD9}" type="slidenum">
              <a:rPr lang="en-US" sz="1200" smtClean="0"/>
              <a:pPr/>
              <a:t>75</a:t>
            </a:fld>
            <a:endParaRPr lang="en-US" sz="1200" smtClean="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DB3565EA-C7E4-4C90-B5C7-90C99B9B2537}" type="slidenum">
              <a:rPr lang="en-US" sz="1200" smtClean="0"/>
              <a:pPr/>
              <a:t>4</a:t>
            </a:fld>
            <a:endParaRPr lang="en-US" sz="1200"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7394B690-5F70-44D2-AEFB-3CB06B60034F}" type="slidenum">
              <a:rPr lang="en-US" sz="1200" smtClean="0"/>
              <a:pPr/>
              <a:t>89</a:t>
            </a:fld>
            <a:endParaRPr lang="en-US" sz="1200" smtClean="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first known mention of a William Shakespeare's connection to London  arises in connection with Langley' feud with William Gardiner, a judge and </a:t>
            </a:r>
            <a:br>
              <a:rPr lang="en-US" smtClean="0"/>
            </a:br>
            <a:r>
              <a:rPr lang="en-US" smtClean="0"/>
              <a:t>real estate speculator with a history of criminal activity. In 1596 Langley  sought court protection against Gardiner and his stepson William Wayte; and  Wayte then sought the same protection against Langley, William Shakespeare,  and two women named without a courtesy title, seemingly of rather low character. Discovered by Leslie Hotson, the record is a curiosity: placing  Shakespeare with the wrong person at the wrong theater at the wrong time; </a:t>
            </a:r>
            <a:br>
              <a:rPr lang="en-US" smtClean="0"/>
            </a:br>
            <a:r>
              <a:rPr lang="en-US" smtClean="0"/>
              <a:t>although it does connect him to real estate speculation, an activity that was </a:t>
            </a:r>
            <a:br>
              <a:rPr lang="en-US" smtClean="0"/>
            </a:br>
            <a:r>
              <a:rPr lang="en-US" smtClean="0"/>
              <a:t>to mark his financial activities to the end of his days in Stratford.</a:t>
            </a:r>
          </a:p>
          <a:p>
            <a:r>
              <a:rPr lang="en-US" smtClean="0"/>
              <a:t>http://www.elizabethanauthors.com/theater1.htm </a:t>
            </a:r>
          </a:p>
        </p:txBody>
      </p:sp>
      <p:sp>
        <p:nvSpPr>
          <p:cNvPr id="181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822B91B0-951B-4A08-8E96-715DDE17E0C5}" type="slidenum">
              <a:rPr lang="en-US" sz="1200" smtClean="0"/>
              <a:pPr/>
              <a:t>95</a:t>
            </a:fld>
            <a:endParaRPr lang="en-US" sz="120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5908221D-AC35-41ED-8D5F-082FB7003501}" type="slidenum">
              <a:rPr lang="en-US" sz="1200" smtClean="0"/>
              <a:pPr/>
              <a:t>96</a:t>
            </a:fld>
            <a:endParaRPr lang="en-US" sz="1200" smtClean="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
            </a:r>
            <a:br>
              <a:rPr lang="en-US" smtClean="0"/>
            </a:br>
            <a:r>
              <a:rPr lang="en-US" smtClean="0"/>
              <a:t/>
            </a:r>
            <a:br>
              <a:rPr lang="en-US" smtClean="0"/>
            </a:br>
            <a:r>
              <a:rPr lang="en-US" smtClean="0"/>
              <a:t/>
            </a:r>
            <a:br>
              <a:rPr lang="en-US" smtClean="0"/>
            </a:br>
            <a:r>
              <a:rPr lang="en-US" smtClean="0"/>
              <a:t/>
            </a:r>
            <a:br>
              <a:rPr lang="en-US" smtClean="0"/>
            </a:br>
            <a:r>
              <a:rPr lang="en-US" smtClean="0"/>
              <a:t>The Swan Theatre</a:t>
            </a:r>
            <a:br>
              <a:rPr lang="en-US" smtClean="0"/>
            </a:br>
            <a:r>
              <a:rPr lang="en-US" i="1" smtClean="0"/>
              <a:t>From Visscher's View of London, 1616</a:t>
            </a:r>
            <a:r>
              <a:rPr lang="en-US" smtClean="0"/>
              <a:t/>
            </a:r>
            <a:br>
              <a:rPr lang="en-US" smtClean="0"/>
            </a:br>
            <a:r>
              <a:rPr lang="en-US" smtClean="0"/>
              <a:t>Francis Langley, a petty court official, purchased the manor of Paris Garden in 1589. The first mention of the Swan is in 1594, when the Lord Mayor protested against plans to build a playhouse on the property. An exact date of construction is not known (1595-96?), the first certain record being from February 1597, when Pembroke's Men contracted to play there. Theatrically, the history of the Swan theatre is unimpressive. The Swan's contemporary claim to fame or, in this case, infamy, was the outrage that erupted over the performance of </a:t>
            </a:r>
            <a:r>
              <a:rPr lang="en-US" i="1" smtClean="0">
                <a:hlinkClick r:id="rId3"/>
              </a:rPr>
              <a:t>The Isle of Dogs</a:t>
            </a:r>
            <a:r>
              <a:rPr lang="en-US" smtClean="0"/>
              <a:t> in 1597. The play was deemed so seditious by the authorities that the play was banned, arrest warrants were drawn up for everyone involved, and all London theatres were closed down for months. It seems the Swan never quite recovered from the scandal. The Swan was used for plays until 1620, was still standing in 1632, and may have survived until c.1637.</a:t>
            </a:r>
            <a:br>
              <a:rPr lang="en-US" smtClean="0"/>
            </a:br>
            <a:r>
              <a:rPr lang="en-US" smtClean="0"/>
              <a:t/>
            </a:r>
            <a:br>
              <a:rPr lang="en-US" smtClean="0"/>
            </a:br>
            <a:r>
              <a:rPr lang="en-US" smtClean="0"/>
              <a:t/>
            </a:r>
            <a:br>
              <a:rPr lang="en-US" smtClean="0"/>
            </a:br>
            <a:r>
              <a:rPr lang="en-US" smtClean="0"/>
              <a:t/>
            </a:r>
            <a:br>
              <a:rPr lang="en-US" smtClean="0"/>
            </a:br>
            <a:r>
              <a:rPr lang="en-US" smtClean="0"/>
              <a:t>     The real importance of the Swan in the history of English Renaissance theatre is due to a drawing made by a visiting Dutchman, Johannes (John) de Witt, c.1596. The sketch, surviving only in an early copy by de Witt's friend, Arend van Buchell, is of the interior of the Swan Theatre. It is the only extant contemporary representation of the interior of an Elizabethan public playhouse, and as such is invaluable to the study of Elizabethan theatre. Some details of the drawing have been a matter of much controversy with scholars (cf. </a:t>
            </a:r>
            <a:r>
              <a:rPr lang="en-US" smtClean="0">
                <a:hlinkClick r:id="rId4"/>
              </a:rPr>
              <a:t>appended resources</a:t>
            </a:r>
            <a:r>
              <a:rPr lang="en-US" smtClean="0"/>
              <a:t>), but the drawing and accompanying description do give a </a:t>
            </a:r>
            <a:r>
              <a:rPr lang="en-US" smtClean="0">
                <a:hlinkClick r:id="rId5"/>
              </a:rPr>
              <a:t>general idea</a:t>
            </a:r>
            <a:r>
              <a:rPr lang="en-US" smtClean="0"/>
              <a:t> of the interior of an Elizabethan theatre.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88684541-D791-43C4-A9A1-750CD6C5AFEF}" type="slidenum">
              <a:rPr lang="en-US" sz="1200" smtClean="0"/>
              <a:pPr/>
              <a:t>97</a:t>
            </a:fld>
            <a:endParaRPr lang="en-US" sz="1200" smtClean="0"/>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This view of the first Globe by the Dutch engraver J.C. Visscher was printed in 1625, but must be taken from an earlier drawing, since the first Globe was burned to the ground in 1613 at the first performance of Shakespeare's </a:t>
            </a:r>
            <a:r>
              <a:rPr lang="en-US" i="1" smtClean="0"/>
              <a:t>Henry VIII</a:t>
            </a:r>
            <a:r>
              <a:rPr lang="en-US" smtClean="0"/>
              <a:t>. There is substantial evidence that Visscher simplified the appearance of the theatre by portraying it as octagonal: most scholars now believe that it had twenty sides, thus making it seem more circular than in this engraving. </a:t>
            </a:r>
            <a:r>
              <a:rPr lang="en-US" i="1" smtClean="0">
                <a:hlinkClick r:id="rId3"/>
              </a:rPr>
              <a:t>Shakespeare's Life and Times</a:t>
            </a:r>
            <a:r>
              <a:rPr lang="en-US" smtClean="0">
                <a:hlinkClick r:id="rId3"/>
              </a:rPr>
              <a:t> </a:t>
            </a:r>
            <a:endParaRPr lang="en-US" smtClean="0"/>
          </a:p>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40F31C0C-781F-4FBC-89E5-C229E0CB517C}" type="slidenum">
              <a:rPr lang="en-US" sz="1200" smtClean="0"/>
              <a:pPr/>
              <a:t>100</a:t>
            </a:fld>
            <a:endParaRPr lang="en-US" sz="1200" smtClean="0"/>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9D5A4EF8-78CB-48A3-B72B-B1B47AA57F66}" type="slidenum">
              <a:rPr lang="en-US" sz="1200" smtClean="0"/>
              <a:pPr/>
              <a:t>101</a:t>
            </a:fld>
            <a:endParaRPr lang="en-US" sz="1200" smtClean="0"/>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AEEFBD71-E2D6-48AD-88F4-518D2C71D42E}" type="slidenum">
              <a:rPr lang="en-US" sz="1200" smtClean="0"/>
              <a:pPr/>
              <a:t>103</a:t>
            </a:fld>
            <a:endParaRPr lang="en-US" sz="1200" smtClean="0"/>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BA99064D-08EE-4B5C-80E5-3184483529A8}" type="slidenum">
              <a:rPr lang="en-US" sz="1200" smtClean="0"/>
              <a:pPr/>
              <a:t>109</a:t>
            </a:fld>
            <a:endParaRPr lang="en-US" sz="1200" smtClean="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EB140EED-477B-4870-BE42-BCB75613B49B}" type="slidenum">
              <a:rPr lang="en-US" sz="1200" smtClean="0"/>
              <a:pPr/>
              <a:t>113</a:t>
            </a:fld>
            <a:endParaRPr lang="en-US" sz="1200" smtClean="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0E7FAF2B-AC58-4A73-A257-72491EF98510}" type="slidenum">
              <a:rPr lang="en-US" sz="1200" smtClean="0"/>
              <a:pPr/>
              <a:t>121</a:t>
            </a:fld>
            <a:endParaRPr lang="en-US" sz="1200" smtClean="0"/>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18611F39-AA10-4A8D-9342-162D246A3360}" type="slidenum">
              <a:rPr lang="en-US" sz="1200" smtClean="0"/>
              <a:pPr/>
              <a:t>8</a:t>
            </a:fld>
            <a:endParaRPr lang="en-US" sz="1200" smtClean="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F445274F-2DFA-490E-9240-79B28D474144}" type="slidenum">
              <a:rPr lang="en-US" sz="1200" smtClean="0"/>
              <a:pPr/>
              <a:t>122</a:t>
            </a:fld>
            <a:endParaRPr lang="en-US" sz="1200" smtClean="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1575BB2A-9573-4475-A7F5-02C9173601C7}" type="slidenum">
              <a:rPr lang="en-US" sz="1200" smtClean="0"/>
              <a:pPr/>
              <a:t>123</a:t>
            </a:fld>
            <a:endParaRPr lang="en-US" sz="1200" smtClean="0"/>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FAAD9978-4834-46AC-9647-F1FAFF880908}" type="slidenum">
              <a:rPr lang="en-US" sz="1200" smtClean="0"/>
              <a:pPr/>
              <a:t>129</a:t>
            </a:fld>
            <a:endParaRPr lang="en-US" sz="1200" smtClean="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0DDA6EBB-1B31-4D07-9D07-B831D085E0CC}" type="slidenum">
              <a:rPr lang="en-US" sz="1200" smtClean="0"/>
              <a:pPr/>
              <a:t>130</a:t>
            </a:fld>
            <a:endParaRPr lang="en-US" sz="1200" smtClean="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94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974AF5B4-3B60-4E2D-B626-37625E18218E}" type="slidenum">
              <a:rPr lang="en-US" sz="1200" smtClean="0"/>
              <a:pPr/>
              <a:t>131</a:t>
            </a:fld>
            <a:endParaRPr lang="en-US" sz="120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79EE69C9-9F30-4C4F-B912-DE75832D1C61}" type="slidenum">
              <a:rPr lang="en-US" sz="1200" smtClean="0"/>
              <a:pPr/>
              <a:t>132</a:t>
            </a:fld>
            <a:endParaRPr lang="en-US" sz="1200" smtClean="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England's social structure was hierarchical. Movement within the hierarchy was accepted (provided it was not too rapid), but there were clear social distinctions that it was thought dangerous to undermine.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FDAE7BDA-0D04-4808-8C1B-9E01D20AFFA0}" type="slidenum">
              <a:rPr lang="en-US" sz="1200" smtClean="0"/>
              <a:pPr/>
              <a:t>133</a:t>
            </a:fld>
            <a:endParaRPr lang="en-US" sz="1200" smtClean="0"/>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E501428F-DA87-4F7A-953B-9403096BEDBC}" type="slidenum">
              <a:rPr lang="en-US" sz="1200" smtClean="0"/>
              <a:pPr/>
              <a:t>134</a:t>
            </a:fld>
            <a:endParaRPr lang="en-US" sz="1200" smtClean="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400" smtClean="0"/>
              <a:t>In Elizabethan England, these laws attempted to restrict the sumptuousness of dress in order to curb extravagance, protect fortunes, and make clear the necessary and appropriate distinctions between levels of society.</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012F8968-7585-404E-B783-0BE06457FB8D}" type="slidenum">
              <a:rPr lang="en-US" sz="1200" smtClean="0"/>
              <a:pPr/>
              <a:t>135</a:t>
            </a:fld>
            <a:endParaRPr lang="en-US" sz="1200" smtClean="0"/>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31AA2EBF-92D5-4E18-90F9-2AAE068A9650}" type="slidenum">
              <a:rPr lang="en-US" sz="1200" smtClean="0"/>
              <a:pPr/>
              <a:t>136</a:t>
            </a:fld>
            <a:endParaRPr lang="en-US" sz="1200" smtClean="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What she really looked like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This section is bounded by the steeple of the Dutch Church (Austin Friar’s) on the left and St. Paul’s Cathedral on the right. Immediately to the right of the Dutch Church are three church towers, St. Olave’s in Hart Street, St. Peter’s in Cornhill, and St. Michael’s in Cornhill. In the distance beyond St. Peter’s are the flagged turrets of the Tower. To the right of St. Michael’s rise the decorative column atop the Royal Exchange, the steeple of St. Dunstan’s in the East, the pinnacles along the roof of the Guildhall, the tower of St. Lawrence Jewry (with four finials) the soaring spire of St. Lawrence Poultney, the tower of All Hallows the Great, and the ‘crown’ spire of St. Mary-le-Bow. </a:t>
            </a:r>
          </a:p>
        </p:txBody>
      </p:sp>
      <p:sp>
        <p:nvSpPr>
          <p:cNvPr id="154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A177D5A1-6A03-4CAF-9D44-E141E3C0E9E2}" type="slidenum">
              <a:rPr lang="en-US" sz="1200" smtClean="0"/>
              <a:pPr/>
              <a:t>11</a:t>
            </a:fld>
            <a:endParaRPr lang="en-US" sz="120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13601FBB-62C1-46F3-BF44-30BDC9492C9D}" type="slidenum">
              <a:rPr lang="en-US" sz="1200" smtClean="0"/>
              <a:pPr/>
              <a:t>137</a:t>
            </a:fld>
            <a:endParaRPr lang="en-US" sz="1200" smtClean="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9D2F116C-7909-432A-9EE2-4F119CA91182}" type="slidenum">
              <a:rPr lang="en-US" sz="1200" smtClean="0"/>
              <a:pPr/>
              <a:t>138</a:t>
            </a:fld>
            <a:endParaRPr lang="en-US" sz="1200"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8C5CDB30-971A-40F6-9052-BBD500BB5D7B}" type="slidenum">
              <a:rPr lang="en-US" sz="1200" smtClean="0"/>
              <a:pPr/>
              <a:t>139</a:t>
            </a:fld>
            <a:endParaRPr lang="en-US" sz="1200" smtClean="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To the right of Bow Church is the modest tower of St. Bartholomew the Great, and to the left of St. Paul’s is the tower, more distant but massive, of St. Saviour’s (now Southwark Cathedral). North of St. Paul’s crossing is St. James Claerkenwell; and north of the Bow Church, the crenellated priory of St. John of Jerusalem. The square building that Hotson mistakenly identified as the Fortune is near the left end of this section, fronting the fields and lined up with St. Olave’s.  </a:t>
            </a:r>
          </a:p>
        </p:txBody>
      </p:sp>
      <p:sp>
        <p:nvSpPr>
          <p:cNvPr id="155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2CDF6F4C-4138-41BA-B2AA-B6F14641F0A1}" type="slidenum">
              <a:rPr lang="en-US" sz="1200" smtClean="0"/>
              <a:pPr/>
              <a:t>12</a:t>
            </a:fld>
            <a:endParaRPr lang="en-US" sz="120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Immediately to the right of St. Paul’s are St. Sepulchre and St. Martin’s Ludgate, </a:t>
            </a:r>
          </a:p>
        </p:txBody>
      </p:sp>
      <p:sp>
        <p:nvSpPr>
          <p:cNvPr id="156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A0AB13B5-641B-45DE-BDFB-395512158EEE}" type="slidenum">
              <a:rPr lang="en-US" sz="1200" smtClean="0"/>
              <a:pPr/>
              <a:t>13</a:t>
            </a:fld>
            <a:endParaRPr lang="en-US" sz="12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Andrew’s stand the chapel and hall of Ely Place. </a:t>
            </a:r>
          </a:p>
        </p:txBody>
      </p:sp>
      <p:sp>
        <p:nvSpPr>
          <p:cNvPr id="157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B4957FD7-85F6-4643-8726-75DA3928FFA0}" type="slidenum">
              <a:rPr lang="en-US" sz="1200" smtClean="0"/>
              <a:pPr/>
              <a:t>14</a:t>
            </a:fld>
            <a:endParaRPr lang="en-US" sz="120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Ranged above the rooflines are the towers of St. Dunstan’s in the West, the Middle Temple, and St. Clement’s Danes. The prominent structure west and north of St. Clement’s is the hall of Gray’s Inn. To the far west and south looms </a:t>
            </a:r>
          </a:p>
        </p:txBody>
      </p:sp>
      <p:sp>
        <p:nvSpPr>
          <p:cNvPr id="158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0133977D-AD74-46B9-B067-AA84117DB602}" type="slidenum">
              <a:rPr lang="en-US" sz="1200" smtClean="0"/>
              <a:pPr/>
              <a:t>15</a:t>
            </a:fld>
            <a:endParaRPr lang="en-US" sz="12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852037-C61E-4B40-A814-EB05F525B311}" type="slidenum">
              <a:rPr lang="en-US"/>
              <a:pPr>
                <a:defRPr/>
              </a:pPr>
              <a:t>‹#›</a:t>
            </a:fld>
            <a:endParaRPr lang="en-US"/>
          </a:p>
        </p:txBody>
      </p:sp>
    </p:spTree>
    <p:extLst>
      <p:ext uri="{BB962C8B-B14F-4D97-AF65-F5344CB8AC3E}">
        <p14:creationId xmlns:p14="http://schemas.microsoft.com/office/powerpoint/2010/main" val="2283879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09412A-F31C-4234-A1B5-BF7020FFD452}" type="slidenum">
              <a:rPr lang="en-US"/>
              <a:pPr>
                <a:defRPr/>
              </a:pPr>
              <a:t>‹#›</a:t>
            </a:fld>
            <a:endParaRPr lang="en-US"/>
          </a:p>
        </p:txBody>
      </p:sp>
    </p:spTree>
    <p:extLst>
      <p:ext uri="{BB962C8B-B14F-4D97-AF65-F5344CB8AC3E}">
        <p14:creationId xmlns:p14="http://schemas.microsoft.com/office/powerpoint/2010/main" val="544470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5B7DA6-C22B-40C8-834B-2114716DE0E7}" type="slidenum">
              <a:rPr lang="en-US"/>
              <a:pPr>
                <a:defRPr/>
              </a:pPr>
              <a:t>‹#›</a:t>
            </a:fld>
            <a:endParaRPr lang="en-US"/>
          </a:p>
        </p:txBody>
      </p:sp>
    </p:spTree>
    <p:extLst>
      <p:ext uri="{BB962C8B-B14F-4D97-AF65-F5344CB8AC3E}">
        <p14:creationId xmlns:p14="http://schemas.microsoft.com/office/powerpoint/2010/main" val="1671598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67B4AA-B6E5-4CAA-9A73-8F787F3C1E5F}" type="slidenum">
              <a:rPr lang="en-US"/>
              <a:pPr>
                <a:defRPr/>
              </a:pPr>
              <a:t>‹#›</a:t>
            </a:fld>
            <a:endParaRPr lang="en-US"/>
          </a:p>
        </p:txBody>
      </p:sp>
    </p:spTree>
    <p:extLst>
      <p:ext uri="{BB962C8B-B14F-4D97-AF65-F5344CB8AC3E}">
        <p14:creationId xmlns:p14="http://schemas.microsoft.com/office/powerpoint/2010/main" val="307626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664A84-E5CB-4FE0-9D8A-2AD4C3F21502}" type="slidenum">
              <a:rPr lang="en-US"/>
              <a:pPr>
                <a:defRPr/>
              </a:pPr>
              <a:t>‹#›</a:t>
            </a:fld>
            <a:endParaRPr lang="en-US"/>
          </a:p>
        </p:txBody>
      </p:sp>
    </p:spTree>
    <p:extLst>
      <p:ext uri="{BB962C8B-B14F-4D97-AF65-F5344CB8AC3E}">
        <p14:creationId xmlns:p14="http://schemas.microsoft.com/office/powerpoint/2010/main" val="3406368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8AC473-516E-47F1-8C28-3B08961AD850}" type="slidenum">
              <a:rPr lang="en-US"/>
              <a:pPr>
                <a:defRPr/>
              </a:pPr>
              <a:t>‹#›</a:t>
            </a:fld>
            <a:endParaRPr lang="en-US"/>
          </a:p>
        </p:txBody>
      </p:sp>
    </p:spTree>
    <p:extLst>
      <p:ext uri="{BB962C8B-B14F-4D97-AF65-F5344CB8AC3E}">
        <p14:creationId xmlns:p14="http://schemas.microsoft.com/office/powerpoint/2010/main" val="1359067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54A9B13-3C57-4D56-B6C5-F35C0ADA850E}" type="slidenum">
              <a:rPr lang="en-US"/>
              <a:pPr>
                <a:defRPr/>
              </a:pPr>
              <a:t>‹#›</a:t>
            </a:fld>
            <a:endParaRPr lang="en-US"/>
          </a:p>
        </p:txBody>
      </p:sp>
    </p:spTree>
    <p:extLst>
      <p:ext uri="{BB962C8B-B14F-4D97-AF65-F5344CB8AC3E}">
        <p14:creationId xmlns:p14="http://schemas.microsoft.com/office/powerpoint/2010/main" val="556114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6D9B648-63BF-4DFA-9EEA-F304E5D16C67}" type="slidenum">
              <a:rPr lang="en-US"/>
              <a:pPr>
                <a:defRPr/>
              </a:pPr>
              <a:t>‹#›</a:t>
            </a:fld>
            <a:endParaRPr lang="en-US"/>
          </a:p>
        </p:txBody>
      </p:sp>
    </p:spTree>
    <p:extLst>
      <p:ext uri="{BB962C8B-B14F-4D97-AF65-F5344CB8AC3E}">
        <p14:creationId xmlns:p14="http://schemas.microsoft.com/office/powerpoint/2010/main" val="3594656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ED39AA6-741A-4E69-9BB6-03D55FD28353}" type="slidenum">
              <a:rPr lang="en-US"/>
              <a:pPr>
                <a:defRPr/>
              </a:pPr>
              <a:t>‹#›</a:t>
            </a:fld>
            <a:endParaRPr lang="en-US"/>
          </a:p>
        </p:txBody>
      </p:sp>
    </p:spTree>
    <p:extLst>
      <p:ext uri="{BB962C8B-B14F-4D97-AF65-F5344CB8AC3E}">
        <p14:creationId xmlns:p14="http://schemas.microsoft.com/office/powerpoint/2010/main" val="3518466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4A4CE28-B33C-4BA9-AB23-70F847849150}" type="slidenum">
              <a:rPr lang="en-US"/>
              <a:pPr>
                <a:defRPr/>
              </a:pPr>
              <a:t>‹#›</a:t>
            </a:fld>
            <a:endParaRPr lang="en-US"/>
          </a:p>
        </p:txBody>
      </p:sp>
    </p:spTree>
    <p:extLst>
      <p:ext uri="{BB962C8B-B14F-4D97-AF65-F5344CB8AC3E}">
        <p14:creationId xmlns:p14="http://schemas.microsoft.com/office/powerpoint/2010/main" val="8425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683D4C-5CE4-4395-8139-62A969DC88BA}" type="slidenum">
              <a:rPr lang="en-US"/>
              <a:pPr>
                <a:defRPr/>
              </a:pPr>
              <a:t>‹#›</a:t>
            </a:fld>
            <a:endParaRPr lang="en-US"/>
          </a:p>
        </p:txBody>
      </p:sp>
    </p:spTree>
    <p:extLst>
      <p:ext uri="{BB962C8B-B14F-4D97-AF65-F5344CB8AC3E}">
        <p14:creationId xmlns:p14="http://schemas.microsoft.com/office/powerpoint/2010/main" val="2221665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02E8527-A05F-43F7-B14A-77B9AF524AA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www.jstor.org/pss/2871140" TargetMode="External"/><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etext.virginia.edu/journals/EH/EH36/browner1.html" TargetMode="Externa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www.jstor.org/pss/2871140" TargetMode="External"/></Relationships>
</file>

<file path=ppt/slides/_rels/slide110.xml.rels><?xml version="1.0" encoding="UTF-8" standalone="yes"?>
<Relationships xmlns="http://schemas.openxmlformats.org/package/2006/relationships"><Relationship Id="rId3" Type="http://schemas.openxmlformats.org/officeDocument/2006/relationships/hyperlink" Target="http://www.tech.org/~cleary/roar.html" TargetMode="External"/><Relationship Id="rId2" Type="http://schemas.openxmlformats.org/officeDocument/2006/relationships/hyperlink" Target="http://etext.virginia.edu/journals/EH/EH36/browner1.html" TargetMode="External"/><Relationship Id="rId1" Type="http://schemas.openxmlformats.org/officeDocument/2006/relationships/slideLayout" Target="../slideLayouts/slideLayout7.xml"/><Relationship Id="rId5" Type="http://schemas.openxmlformats.org/officeDocument/2006/relationships/hyperlink" Target="http://tarlton.law.utexas.edu/lpop/etext/newgate/frith.htm" TargetMode="External"/><Relationship Id="rId4" Type="http://schemas.openxmlformats.org/officeDocument/2006/relationships/image" Target="../media/image94.png"/></Relationships>
</file>

<file path=ppt/slides/_rels/slide11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hyperlink" Target="http://www.rdg.ac.uk/globe/newglobe/StageMap.htm" TargetMode="External"/></Relationships>
</file>

<file path=ppt/slides/_rels/slide11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www.jstor.org/pss/2871140" TargetMode="External"/></Relationships>
</file>

<file path=ppt/slides/_rels/slide12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hyperlink" Target="http://internetshakespeare.uvic.ca/Library/SLT/stage/music.html"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12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hyperlink" Target="http://www.pteratunes.org.uk/Music/C16Musicians.html" TargetMode="External"/></Relationships>
</file>

<file path=ppt/slides/_rels/slide12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1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www.jstor.org/pss/2871140"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21.jpeg"/></Relationships>
</file>

<file path=ppt/slides/_rels/slide13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www.jstor.org/pss/2871140" TargetMode="Externa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hyperlink" Target="http://internetshakespeare.uvic.ca/Library/SLT/stage/globe.html" TargetMode="External"/><Relationship Id="rId2" Type="http://schemas.openxmlformats.org/officeDocument/2006/relationships/hyperlink" Target="http://www.luminarium.org/renlit/dramamedren.htm" TargetMode="External"/><Relationship Id="rId1" Type="http://schemas.openxmlformats.org/officeDocument/2006/relationships/slideLayout" Target="../slideLayouts/slideLayout7.xml"/><Relationship Id="rId4" Type="http://schemas.openxmlformats.org/officeDocument/2006/relationships/hyperlink" Target="http://etext.virginia.edu/journals/EH/EH36/browner1.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www.jstor.org/pss/287114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www.jstor.org/pss/287114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home.vicnet.net.au/~bard/Ralph_Roister_Doister.html"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tronghold2.heavengames.com/history/drama"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en.wikipedia.org/wiki/Mystery_plays" TargetMode="External"/><Relationship Id="rId1" Type="http://schemas.openxmlformats.org/officeDocument/2006/relationships/slideLayout" Target="../slideLayouts/slideLayout7.xml"/><Relationship Id="rId4" Type="http://schemas.openxmlformats.org/officeDocument/2006/relationships/hyperlink" Target="http://www.reed.utoronto.ca/yorkplays/York35.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etext.virginia.edu/journals/EH/EH36/browner1.html"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home.vicnet.net.au/~bard/Ralph_Roister_Doister.html" TargetMode="Externa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blogs.myspace.com/index.cfm?fuseaction=blog.view&amp;friendId=339742570&amp;blogId=390178121"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en.wikipedia.org/wiki/Twelfth_Night_(holiday)"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www.bl.uk/onlinegallery/onlineex/crace/a/007000000000001u00033000.html"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home.vicnet.net.au/~bard/Ralph_Roister_Doister.html"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www.luminarium.org/renlit/dramamedren.htm"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piccolotheatre.com/commedia/index3.html" TargetMode="External"/><Relationship Id="rId1" Type="http://schemas.openxmlformats.org/officeDocument/2006/relationships/slideLayout" Target="../slideLayouts/slideLayout7.xml"/><Relationship Id="rId4" Type="http://schemas.openxmlformats.org/officeDocument/2006/relationships/hyperlink" Target="http://internetshakespeare.uvic.ca/Library/SLT/drama/commedia.html"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earlyguitar.ning.com/photo/2111060:Photo:3865?context=user" TargetMode="External"/><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luminarium.org/renlit/dramamedren.htm"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tapor.mcmaster.ca/~thequeensmen/history.htm"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hyperlink" Target="http://www.bl.uk/onlinegallery/onlineex/crace/a/007000000000017u00007000.html" TargetMode="External"/><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en.wikipedia.org/wiki/Richard_Tarleton" TargetMode="External"/><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www.william-shakespeare.info/elizabethan-crime-punishment.htm"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www.wikiwak.com/image/The+execution+of+Guy+Fawkes'+(Guy+Fawkes)+by+Claes+(Nicolaes)+Jansz+Visscher.jpg" TargetMode="External"/><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etext.virginia.edu/journals/EH/EH36/browner1.html"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etext.virginia.edu/journals/EH/EH36/browner1.html"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www.luminarium.org/encyclopedia/visscher.htm"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www.hackney.gov.uk/ep-planning-conservation-design-trees-plaques.htm"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hyperlink" Target="http://www.jstor.org/stable/2871140?&amp;Search=yes&amp;term=Shakespeare's&amp;term=Utrecht&amp;term=Reading&amp;term=Engraving&amp;term=Playhouse&amp;term=London&amp;term=Pictured&amp;list=hide&amp;searchUri=/action/doBasicSearch?Query=The+Pictured+Playhouse%3A+Reading+the%252"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www.elizabethanauthors.com/theater1.htm"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hyperlink" Target="http://etext.virginia.edu/journals/EH/EH36/browner1.html" TargetMode="Externa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www.luminarium.org/encyclopedia/bankside.jpg" TargetMode="Externa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luminarium.org/encyclopedia/visscher.htm"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hyperlink" Target="http://internetshakespeare.uvic.ca/Library/SLT/stage/rose.html"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hyperlink" Target="http://internetshakespeare.uvic.ca/Library/SLT/stage/faustus.html" TargetMode="External"/><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internetshakespeare.uvic.ca/Library/SLT/stage/alleyn.html"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hyperlink" Target="http://www.sourcetext.com/sourcebook/essays/greene/greeneorig.html" TargetMode="Externa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www.luminarium.org/encyclopedia/visscher.htm"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hyperlink" Target="http://www.mtholyoke.edu/courses/pberek/titusimage.html" TargetMode="External"/><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hyperlink" Target="http://internetshakespeare.uvic.ca/Library/SLT/life/errors.html" TargetMode="External"/><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hyperlink" Target="http://www.globe-education.org/discovery-space/plays/loves-labours-lost-2007" TargetMode="External"/><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www.jstor.org/pss/2871140" TargetMode="Externa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hyperlink" Target="http://www.elizabethanauthors.com/theater1.htm"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hyperlink" Target="http://internetshakespeare.uvic.ca/Library/SLT/stage/swan.html"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8" descr="First_Fol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609600"/>
            <a:ext cx="3506788"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 Box 9"/>
          <p:cNvSpPr txBox="1">
            <a:spLocks noChangeArrowheads="1"/>
          </p:cNvSpPr>
          <p:nvPr/>
        </p:nvSpPr>
        <p:spPr bwMode="auto">
          <a:xfrm>
            <a:off x="5562600" y="6019800"/>
            <a:ext cx="274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1800"/>
              <a:t>Droeshout Engraving 1623</a:t>
            </a:r>
          </a:p>
        </p:txBody>
      </p:sp>
      <p:sp>
        <p:nvSpPr>
          <p:cNvPr id="2052" name="TextBox 5"/>
          <p:cNvSpPr txBox="1">
            <a:spLocks noChangeArrowheads="1"/>
          </p:cNvSpPr>
          <p:nvPr/>
        </p:nvSpPr>
        <p:spPr bwMode="auto">
          <a:xfrm>
            <a:off x="533400" y="1143000"/>
            <a:ext cx="3886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t>Backgrounds to Shakespeare’s Theatre</a:t>
            </a:r>
          </a:p>
          <a:p>
            <a:endParaRPr lang="en-US"/>
          </a:p>
          <a:p>
            <a:endParaRPr lang="en-US"/>
          </a:p>
        </p:txBody>
      </p:sp>
    </p:spTree>
  </p:cSld>
  <p:clrMapOvr>
    <a:masterClrMapping/>
  </p:clrMapOvr>
  <p:transition advTm="12618"/>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p:cNvPicPr>
            <a:picLocks noChangeAspect="1" noChangeArrowheads="1"/>
          </p:cNvPicPr>
          <p:nvPr/>
        </p:nvPicPr>
        <p:blipFill>
          <a:blip r:embed="rId2">
            <a:extLst>
              <a:ext uri="{28A0092B-C50C-407E-A947-70E740481C1C}">
                <a14:useLocalDpi xmlns:a14="http://schemas.microsoft.com/office/drawing/2010/main" val="0"/>
              </a:ext>
            </a:extLst>
          </a:blip>
          <a:srcRect l="12500" t="25000" r="32813" b="21875"/>
          <a:stretch>
            <a:fillRect/>
          </a:stretch>
        </p:blipFill>
        <p:spPr bwMode="auto">
          <a:xfrm>
            <a:off x="990600" y="608013"/>
            <a:ext cx="7010400" cy="510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3"/>
          <p:cNvSpPr txBox="1">
            <a:spLocks noChangeArrowheads="1"/>
          </p:cNvSpPr>
          <p:nvPr/>
        </p:nvSpPr>
        <p:spPr bwMode="auto">
          <a:xfrm>
            <a:off x="0" y="5715000"/>
            <a:ext cx="9144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t>Farther west the two prominent church towers are St. Luke’s in Old Street and St. Bardolph’s without Bishopsgate. The spire to the right of St. Bardolph’s may be that of All Hallows-on-the-Wall. In the distance, between St. Botolph’s and the spire, a flagged structure appears on a hill above Greenwich, the site of Duke Humphrey’s tower. </a:t>
            </a:r>
            <a:r>
              <a:rPr lang="en-US" sz="1800">
                <a:cs typeface="Times New Roman" pitchFamily="18" charset="0"/>
              </a:rPr>
              <a:t>(</a:t>
            </a:r>
            <a:r>
              <a:rPr lang="en-US" sz="1800">
                <a:cs typeface="Times New Roman" pitchFamily="18" charset="0"/>
                <a:hlinkClick r:id="rId3"/>
              </a:rPr>
              <a:t>Utrecht Panorama 1597</a:t>
            </a:r>
            <a:r>
              <a:rPr lang="en-US" sz="1800">
                <a:cs typeface="Times New Roman" pitchFamily="18" charset="0"/>
              </a:rPr>
              <a:t>)</a:t>
            </a:r>
            <a:endParaRPr lang="en-US" sz="1800"/>
          </a:p>
          <a:p>
            <a:endParaRPr lang="en-US"/>
          </a:p>
        </p:txBody>
      </p:sp>
      <p:sp>
        <p:nvSpPr>
          <p:cNvPr id="11268" name="TextBox 3"/>
          <p:cNvSpPr txBox="1">
            <a:spLocks noChangeArrowheads="1"/>
          </p:cNvSpPr>
          <p:nvPr/>
        </p:nvSpPr>
        <p:spPr bwMode="auto">
          <a:xfrm>
            <a:off x="381000" y="152400"/>
            <a:ext cx="6019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t>Central London Viewed from  the West:</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533400" y="5715000"/>
            <a:ext cx="7772400" cy="1143000"/>
          </a:xfrm>
        </p:spPr>
        <p:txBody>
          <a:bodyPr/>
          <a:lstStyle/>
          <a:p>
            <a:r>
              <a:rPr lang="en-US" sz="2000" smtClean="0"/>
              <a:t>Globe Theatre 2006</a:t>
            </a:r>
          </a:p>
        </p:txBody>
      </p:sp>
      <p:pic>
        <p:nvPicPr>
          <p:cNvPr id="103427" name="Picture 5" descr="Globe_theatre_lond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57200"/>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6" descr="GlobeGalleries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75" y="995363"/>
            <a:ext cx="7334250" cy="4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520"/>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5" descr="GlobeGalleries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33400"/>
            <a:ext cx="8458200" cy="563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Act V HenryV"/>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1143000" y="838200"/>
            <a:ext cx="7354888"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Text Box 3"/>
          <p:cNvSpPr txBox="1">
            <a:spLocks noChangeArrowheads="1"/>
          </p:cNvSpPr>
          <p:nvPr/>
        </p:nvSpPr>
        <p:spPr bwMode="auto">
          <a:xfrm>
            <a:off x="1371600" y="5867400"/>
            <a:ext cx="6781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1800"/>
              <a:t>At the Globe you could come into the presence of the nobility and shout abuse at them, if you dared.</a:t>
            </a:r>
          </a:p>
        </p:txBody>
      </p:sp>
    </p:spTree>
  </p:cSld>
  <p:clrMapOvr>
    <a:masterClrMapping/>
  </p:clrMapOvr>
  <p:transition advTm="9253"/>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Box 1"/>
          <p:cNvSpPr txBox="1">
            <a:spLocks noChangeArrowheads="1"/>
          </p:cNvSpPr>
          <p:nvPr/>
        </p:nvSpPr>
        <p:spPr bwMode="auto">
          <a:xfrm>
            <a:off x="762000" y="228600"/>
            <a:ext cx="71628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b="1"/>
              <a:t>Elizabethan Economic Values</a:t>
            </a:r>
          </a:p>
          <a:p>
            <a:endParaRPr lang="en-US" sz="1800"/>
          </a:p>
          <a:p>
            <a:r>
              <a:rPr lang="en-US" sz="1800"/>
              <a:t>1 penny =  entrance to an amphitheatre as groundling</a:t>
            </a:r>
          </a:p>
          <a:p>
            <a:r>
              <a:rPr lang="en-US" sz="1800"/>
              <a:t>2 pennies = entrance to amphitheatre galleries</a:t>
            </a:r>
          </a:p>
          <a:p>
            <a:r>
              <a:rPr lang="en-US" sz="1800"/>
              <a:t>1 penny =  one quart of beer</a:t>
            </a:r>
          </a:p>
          <a:p>
            <a:r>
              <a:rPr lang="en-US" sz="1800"/>
              <a:t>1 penny =  four oranges</a:t>
            </a:r>
          </a:p>
          <a:p>
            <a:r>
              <a:rPr lang="en-US" sz="1800"/>
              <a:t>1 penny =  two eggs</a:t>
            </a:r>
          </a:p>
          <a:p>
            <a:r>
              <a:rPr lang="en-US" sz="1800"/>
              <a:t>1 penny = ½ lb.  Beef</a:t>
            </a:r>
          </a:p>
          <a:p>
            <a:r>
              <a:rPr lang="en-US" sz="1800"/>
              <a:t>6 pennies = one roasting pig</a:t>
            </a:r>
          </a:p>
          <a:p>
            <a:r>
              <a:rPr lang="en-US" sz="1800"/>
              <a:t>12 pennies = one shilling</a:t>
            </a:r>
          </a:p>
          <a:p>
            <a:r>
              <a:rPr lang="en-US" sz="1800"/>
              <a:t>12 shillings = one lb. of tobacco</a:t>
            </a:r>
          </a:p>
          <a:p>
            <a:r>
              <a:rPr lang="en-US" sz="1800"/>
              <a:t>6-8 shillings = artisan’s pay for a seventy hour week</a:t>
            </a:r>
          </a:p>
          <a:p>
            <a:r>
              <a:rPr lang="en-US" sz="1800"/>
              <a:t>20 shillings = one pound = 240 pence</a:t>
            </a:r>
          </a:p>
          <a:p>
            <a:r>
              <a:rPr lang="en-US" sz="1800"/>
              <a:t>10 pounds = typical average income for schoolmaster</a:t>
            </a:r>
          </a:p>
          <a:p>
            <a:r>
              <a:rPr lang="en-US" sz="1800"/>
              <a:t>17 pounds = artisan’s income for year</a:t>
            </a:r>
          </a:p>
          <a:p>
            <a:r>
              <a:rPr lang="en-US" sz="1800"/>
              <a:t>600 pounds = barrister’s income for year</a:t>
            </a:r>
          </a:p>
          <a:p>
            <a:endParaRPr lang="en-US" sz="1800"/>
          </a:p>
          <a:p>
            <a:r>
              <a:rPr lang="en-US" sz="1800"/>
              <a:t>Attendance at amphitheatres ranged from under 600 to over 2000. per performance.  15,000 people attended Elizabethan theatres each week in 1595. That number had risen to 21,000 by 1605 (13% of London population) (Thomson)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Box 1"/>
          <p:cNvSpPr txBox="1">
            <a:spLocks noChangeArrowheads="1"/>
          </p:cNvSpPr>
          <p:nvPr/>
        </p:nvSpPr>
        <p:spPr bwMode="auto">
          <a:xfrm>
            <a:off x="838200" y="457200"/>
            <a:ext cx="70866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b="1"/>
              <a:t>Amphitheatre Income</a:t>
            </a:r>
          </a:p>
          <a:p>
            <a:endParaRPr lang="en-US" sz="1800"/>
          </a:p>
          <a:p>
            <a:r>
              <a:rPr lang="en-US" sz="1800"/>
              <a:t>Theatre owners, like Philip Henslowe at the Rose, were entitled to take half the income from the two penny galleries.</a:t>
            </a:r>
          </a:p>
          <a:p>
            <a:endParaRPr lang="en-US" sz="1800"/>
          </a:p>
          <a:p>
            <a:r>
              <a:rPr lang="en-US" sz="1800"/>
              <a:t>The income for a typical performance ranged between  25 and 50 shillings, over 60 shillings for a full house.  So the audience for the galleries ranged between 150 and 300 people per show .</a:t>
            </a:r>
          </a:p>
          <a:p>
            <a:endParaRPr lang="en-US" sz="1800"/>
          </a:p>
          <a:p>
            <a:r>
              <a:rPr lang="en-US" sz="1800"/>
              <a:t>Income for a good week would be as high as 16 pounds, but that happened only rarely at the Rose. Henslowe only broke 10 pounds twelve times between 1598 and 1600.</a:t>
            </a:r>
          </a:p>
          <a:p>
            <a:endParaRPr lang="en-US" sz="1800"/>
          </a:p>
          <a:p>
            <a:r>
              <a:rPr lang="en-US" sz="1800"/>
              <a:t>The actors took the other half of the gallery income plus the income from the yard of groundlings. A company’s typical take was about 3 pounds.  A successful actor would make about 30 pounds a year. An apprentice actor would make about five shillings a week. (Thomson)</a:t>
            </a:r>
          </a:p>
          <a:p>
            <a:endParaRPr lang="en-US" sz="1800"/>
          </a:p>
          <a:p>
            <a:endParaRPr lang="en-US" sz="180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Box 1"/>
          <p:cNvSpPr txBox="1">
            <a:spLocks noChangeArrowheads="1"/>
          </p:cNvSpPr>
          <p:nvPr/>
        </p:nvSpPr>
        <p:spPr bwMode="auto">
          <a:xfrm>
            <a:off x="762000" y="304800"/>
            <a:ext cx="769620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b="1"/>
              <a:t>Shakespeare’s Fortune</a:t>
            </a:r>
          </a:p>
          <a:p>
            <a:endParaRPr lang="en-US" sz="1800"/>
          </a:p>
          <a:p>
            <a:r>
              <a:rPr lang="en-US" sz="1800"/>
              <a:t>Shakespeare belonged to a joint stock company at the Globe, which meant that he and the other share owners were entitled to their cut from one half of the gallery receipts plus their cut from the rest of the income as actors. </a:t>
            </a:r>
          </a:p>
          <a:p>
            <a:endParaRPr lang="en-US" sz="1800"/>
          </a:p>
          <a:p>
            <a:r>
              <a:rPr lang="en-US" sz="1800"/>
              <a:t>Shakespeare’s annual income from  the Globe alone between 1599 and 1608 may be conservatively estimated at 55 pounds. That makes no allowance for any special payments he may have received for writing the plays. By 1597 Shakespeare had saved enough to purchase New Place, the second largest house in Stratford, for 60 pounds. By1602 he could afford to pay 320 pounds for land in Old Stratford, and then three years later he could also afford to pay 440 pounds for an interest in the share of tithes in and around Stratford.</a:t>
            </a:r>
          </a:p>
          <a:p>
            <a:endParaRPr lang="en-US" sz="1800"/>
          </a:p>
          <a:p>
            <a:r>
              <a:rPr lang="en-US" sz="1800"/>
              <a:t>When Shakespeare went into semi-retirement in 1608, he also owned a housekeeper share in the Blackfriars, which would have brought his average annual theatrical income to over 200 pounds. </a:t>
            </a:r>
          </a:p>
          <a:p>
            <a:endParaRPr lang="en-US" sz="1800"/>
          </a:p>
          <a:p>
            <a:r>
              <a:rPr lang="en-US" sz="1800"/>
              <a:t>Shakespeare had made a career for himself as an actor, but he was one of the creators of the profession of playwright. (Thomson)</a:t>
            </a:r>
          </a:p>
          <a:p>
            <a:endParaRPr lang="en-US" sz="1800"/>
          </a:p>
          <a:p>
            <a:endParaRPr lang="en-US" sz="1800"/>
          </a:p>
          <a:p>
            <a:endParaRPr lang="en-US"/>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4"/>
          <p:cNvPicPr>
            <a:picLocks noChangeAspect="1" noChangeArrowheads="1"/>
          </p:cNvPicPr>
          <p:nvPr/>
        </p:nvPicPr>
        <p:blipFill>
          <a:blip r:embed="rId2">
            <a:extLst>
              <a:ext uri="{28A0092B-C50C-407E-A947-70E740481C1C}">
                <a14:useLocalDpi xmlns:a14="http://schemas.microsoft.com/office/drawing/2010/main" val="0"/>
              </a:ext>
            </a:extLst>
          </a:blip>
          <a:srcRect l="13744" t="11955" r="16093" b="50478"/>
          <a:stretch>
            <a:fillRect/>
          </a:stretch>
        </p:blipFill>
        <p:spPr bwMode="auto">
          <a:xfrm>
            <a:off x="762000" y="381000"/>
            <a:ext cx="7391400" cy="598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Box 2"/>
          <p:cNvSpPr txBox="1">
            <a:spLocks noChangeArrowheads="1"/>
          </p:cNvSpPr>
          <p:nvPr/>
        </p:nvSpPr>
        <p:spPr bwMode="auto">
          <a:xfrm>
            <a:off x="228600" y="914400"/>
            <a:ext cx="434340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t>Thomas Platter, who saw </a:t>
            </a:r>
            <a:r>
              <a:rPr lang="en-US" sz="1800" i="1"/>
              <a:t>Julius Caesar</a:t>
            </a:r>
            <a:r>
              <a:rPr lang="en-US" sz="1800"/>
              <a:t> performed at the Globe, described the Bankside theaters: </a:t>
            </a:r>
            <a:br>
              <a:rPr lang="en-US" sz="1800"/>
            </a:br>
            <a:r>
              <a:rPr lang="en-US" sz="1800"/>
              <a:t/>
            </a:r>
            <a:br>
              <a:rPr lang="en-US" sz="1800"/>
            </a:br>
            <a:r>
              <a:rPr lang="en-US" sz="1800"/>
              <a:t>daily at two in the afternoon, London has two, sometimes three plays running in different places, competing with each other, and those which play best obtain most spectators. The playhouses are so constructed that they play on a raised platform, so that everyone has a good view. There are different galleries and places, however, where the seating is better and more comfortable and therefore more expensive.... And during the performance food and drink are carried round the audience, so that for what one cares to pay one may also have refreshment. (</a:t>
            </a:r>
            <a:r>
              <a:rPr lang="en-US" sz="1800">
                <a:hlinkClick r:id="rId2"/>
              </a:rPr>
              <a:t>Browner</a:t>
            </a:r>
            <a:r>
              <a:rPr lang="en-US" sz="1800"/>
              <a:t>)</a:t>
            </a:r>
          </a:p>
        </p:txBody>
      </p:sp>
      <p:pic>
        <p:nvPicPr>
          <p:cNvPr id="1116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7063" y="1371600"/>
            <a:ext cx="4538662"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1026" descr="MRGround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28600"/>
            <a:ext cx="42672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ext Box 1027"/>
          <p:cNvSpPr txBox="1">
            <a:spLocks noChangeArrowheads="1"/>
          </p:cNvSpPr>
          <p:nvPr/>
        </p:nvSpPr>
        <p:spPr bwMode="auto">
          <a:xfrm>
            <a:off x="762000" y="3429000"/>
            <a:ext cx="32004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i="1"/>
              <a:t>f</a:t>
            </a:r>
            <a:r>
              <a:rPr lang="en-US" sz="2000" i="1"/>
              <a:t>. GROUND n. + -LING. Cf. MDu. grundelinck (Du. grondeling), MHG. grundelinc (G. gründling) gudgeon.] </a:t>
            </a:r>
          </a:p>
          <a:p>
            <a:pPr algn="r">
              <a:spcBef>
                <a:spcPct val="50000"/>
              </a:spcBef>
            </a:pPr>
            <a:r>
              <a:rPr lang="en-US" sz="2000"/>
              <a:t>A name given to various small fishes which live at the bottom of the water</a:t>
            </a:r>
          </a:p>
          <a:p>
            <a:pPr algn="r">
              <a:spcBef>
                <a:spcPct val="50000"/>
              </a:spcBef>
            </a:pPr>
            <a:r>
              <a:rPr lang="en-US" sz="2000"/>
              <a:t>AKA BOTTOM FEEDER</a:t>
            </a:r>
          </a:p>
        </p:txBody>
      </p:sp>
    </p:spTree>
  </p:cSld>
  <p:clrMapOvr>
    <a:masterClrMapping/>
  </p:clrMapOvr>
  <p:transition advTm="8662"/>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l="11630" t="18449" r="27257" b="36302"/>
          <a:stretch>
            <a:fillRect/>
          </a:stretch>
        </p:blipFill>
        <p:spPr bwMode="auto">
          <a:xfrm>
            <a:off x="762000" y="722313"/>
            <a:ext cx="7620000" cy="423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2"/>
          <p:cNvSpPr txBox="1">
            <a:spLocks noChangeArrowheads="1"/>
          </p:cNvSpPr>
          <p:nvPr/>
        </p:nvSpPr>
        <p:spPr bwMode="auto">
          <a:xfrm>
            <a:off x="0" y="4953000"/>
            <a:ext cx="91440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600"/>
              <a:t>This section is bounded by the steeple of the Dutch Church (Austin Friar’s) on the left and St. Paul’s Cathedral on the right. Immediately to the right of the Dutch Church are three church towers, St. Olave’s in Hart Street, St. Peter’s in Cornhill, and St. Michael’s in Cornhill. In the distance beyond St. Peter’s are the flagged turrets of the Tower. To the right of St. Michael’s rise the decorative column atop the Royal Exchange, the steeple of St. Dunstan’s in the East, the pinnacles along the roof of the Guildhall, the tower of St. Lawrence Jewry (with four finials) the soaring spire of St. Lawrence Poultney, the tower of All Hallows the Great, and the ‘crown’ spire of St. Mary-le-Bow. </a:t>
            </a:r>
            <a:r>
              <a:rPr lang="en-US" sz="1600">
                <a:cs typeface="Times New Roman" pitchFamily="18" charset="0"/>
              </a:rPr>
              <a:t>(</a:t>
            </a:r>
            <a:r>
              <a:rPr lang="en-US" sz="1600">
                <a:cs typeface="Times New Roman" pitchFamily="18" charset="0"/>
                <a:hlinkClick r:id="rId4"/>
              </a:rPr>
              <a:t>Utrecht Panorama 1597</a:t>
            </a:r>
            <a:r>
              <a:rPr lang="en-US" sz="1600">
                <a:cs typeface="Times New Roman" pitchFamily="18" charset="0"/>
              </a:rPr>
              <a:t>)</a:t>
            </a:r>
            <a:endParaRPr lang="en-US" sz="1600"/>
          </a:p>
          <a:p>
            <a:endParaRPr lang="en-US"/>
          </a:p>
        </p:txBody>
      </p:sp>
      <p:sp>
        <p:nvSpPr>
          <p:cNvPr id="12292" name="TextBox 3"/>
          <p:cNvSpPr txBox="1">
            <a:spLocks noChangeArrowheads="1"/>
          </p:cNvSpPr>
          <p:nvPr/>
        </p:nvSpPr>
        <p:spPr bwMode="auto">
          <a:xfrm>
            <a:off x="381000" y="152400"/>
            <a:ext cx="6019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t>Central London Viewed from  the West:</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Box 2"/>
          <p:cNvSpPr txBox="1">
            <a:spLocks noChangeArrowheads="1"/>
          </p:cNvSpPr>
          <p:nvPr/>
        </p:nvSpPr>
        <p:spPr bwMode="auto">
          <a:xfrm>
            <a:off x="228600" y="301625"/>
            <a:ext cx="44196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b="1"/>
              <a:t>Playgoers in Elizabethan London</a:t>
            </a:r>
          </a:p>
          <a:p>
            <a:endParaRPr lang="en-US" sz="1800"/>
          </a:p>
          <a:p>
            <a:r>
              <a:rPr lang="en-US" sz="1800"/>
              <a:t>Audiences at the public amphitheatres contained persons of almost every social type from low-born gulls and vagabonds, cutpurses, and harlots, to raffish upper-class punters and courtiers. Not watchful silence but rather active and vocal participation was the usual audience reaction to a play that caught their interest. If it turned out to be a bad play, this was likely to take the form of hissing and pelting the unfortunate actors with oranges. During an indifferent play, however, the audience diverted itself with a variety of activities  ranging from dicing and card-playing -- sometimes on the stage itself -- to swearing, spitting, munching apples, cracking nuts, making passes at the women, and, for some, cutting purses. (</a:t>
            </a:r>
            <a:r>
              <a:rPr lang="en-US" sz="1800">
                <a:hlinkClick r:id="rId2"/>
              </a:rPr>
              <a:t>Browner</a:t>
            </a:r>
            <a:r>
              <a:rPr lang="en-US" sz="1800"/>
              <a:t>) To the right is Moll Cutpurse, a notorious cross dressing thief who achieved celebrity as a theatergoer at the Globe. She inspired  Thomas Middleto n’s play, </a:t>
            </a:r>
            <a:r>
              <a:rPr lang="en-US" sz="1800" i="1">
                <a:hlinkClick r:id="rId3"/>
              </a:rPr>
              <a:t>The Roaring Girl </a:t>
            </a:r>
            <a:endParaRPr lang="en-US" sz="1800"/>
          </a:p>
          <a:p>
            <a:endParaRPr lang="en-US"/>
          </a:p>
        </p:txBody>
      </p:sp>
      <p:pic>
        <p:nvPicPr>
          <p:cNvPr id="11366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685800"/>
            <a:ext cx="3305175"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Box 6"/>
          <p:cNvSpPr txBox="1">
            <a:spLocks noChangeArrowheads="1"/>
          </p:cNvSpPr>
          <p:nvPr/>
        </p:nvSpPr>
        <p:spPr bwMode="auto">
          <a:xfrm>
            <a:off x="5410200" y="61722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hlinkClick r:id="rId5"/>
              </a:rPr>
              <a:t>Moll Cutpurse</a:t>
            </a:r>
            <a:endParaRPr lang="en-US" sz="180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5" descr="GlobeStag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84213"/>
            <a:ext cx="8382000"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5" descr="GlobeStage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69913"/>
            <a:ext cx="777240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1026" descr="stage"/>
          <p:cNvPicPr>
            <a:picLocks noChangeAspect="1" noChangeArrowheads="1"/>
          </p:cNvPicPr>
          <p:nvPr/>
        </p:nvPicPr>
        <p:blipFill>
          <a:blip r:embed="rId3">
            <a:lum bright="22000"/>
            <a:extLst>
              <a:ext uri="{28A0092B-C50C-407E-A947-70E740481C1C}">
                <a14:useLocalDpi xmlns:a14="http://schemas.microsoft.com/office/drawing/2010/main" val="0"/>
              </a:ext>
            </a:extLst>
          </a:blip>
          <a:srcRect r="1372"/>
          <a:stretch>
            <a:fillRect/>
          </a:stretch>
        </p:blipFill>
        <p:spPr bwMode="auto">
          <a:xfrm>
            <a:off x="457200" y="1219200"/>
            <a:ext cx="5486400" cy="476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ext Box 1027"/>
          <p:cNvSpPr txBox="1">
            <a:spLocks noChangeArrowheads="1"/>
          </p:cNvSpPr>
          <p:nvPr/>
        </p:nvSpPr>
        <p:spPr bwMode="auto">
          <a:xfrm>
            <a:off x="1371600" y="6096000"/>
            <a:ext cx="640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chemeClr val="accent2"/>
                </a:solidFill>
                <a:hlinkClick r:id="rId4"/>
              </a:rPr>
              <a:t>The Globe Stage</a:t>
            </a:r>
            <a:endParaRPr lang="en-US">
              <a:solidFill>
                <a:schemeClr val="accent2"/>
              </a:solidFill>
            </a:endParaRPr>
          </a:p>
        </p:txBody>
      </p:sp>
      <p:sp>
        <p:nvSpPr>
          <p:cNvPr id="116740" name="Text Box 1028"/>
          <p:cNvSpPr txBox="1">
            <a:spLocks noChangeArrowheads="1"/>
          </p:cNvSpPr>
          <p:nvPr/>
        </p:nvSpPr>
        <p:spPr bwMode="auto">
          <a:xfrm>
            <a:off x="6172200" y="2286000"/>
            <a:ext cx="26670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The Heavens</a:t>
            </a:r>
          </a:p>
          <a:p>
            <a:pPr>
              <a:spcBef>
                <a:spcPct val="50000"/>
              </a:spcBef>
            </a:pPr>
            <a:endParaRPr lang="en-US"/>
          </a:p>
          <a:p>
            <a:pPr>
              <a:spcBef>
                <a:spcPct val="50000"/>
              </a:spcBef>
            </a:pPr>
            <a:r>
              <a:rPr lang="en-US"/>
              <a:t>The Earth</a:t>
            </a:r>
          </a:p>
          <a:p>
            <a:pPr>
              <a:spcBef>
                <a:spcPct val="50000"/>
              </a:spcBef>
            </a:pPr>
            <a:r>
              <a:rPr lang="en-US"/>
              <a:t>	Nobles</a:t>
            </a:r>
          </a:p>
          <a:p>
            <a:pPr>
              <a:spcBef>
                <a:spcPct val="50000"/>
              </a:spcBef>
            </a:pPr>
            <a:r>
              <a:rPr lang="en-US"/>
              <a:t>	Commons</a:t>
            </a:r>
          </a:p>
          <a:p>
            <a:pPr>
              <a:spcBef>
                <a:spcPct val="50000"/>
              </a:spcBef>
            </a:pPr>
            <a:r>
              <a:rPr lang="en-US"/>
              <a:t>Underworld</a:t>
            </a:r>
          </a:p>
          <a:p>
            <a:pPr>
              <a:spcBef>
                <a:spcPct val="50000"/>
              </a:spcBef>
            </a:pPr>
            <a:r>
              <a:rPr lang="en-US"/>
              <a:t>The Groundlings</a:t>
            </a:r>
          </a:p>
        </p:txBody>
      </p:sp>
      <p:sp>
        <p:nvSpPr>
          <p:cNvPr id="116741" name="Line 1029"/>
          <p:cNvSpPr>
            <a:spLocks noChangeShapeType="1"/>
          </p:cNvSpPr>
          <p:nvPr/>
        </p:nvSpPr>
        <p:spPr bwMode="auto">
          <a:xfrm flipH="1" flipV="1">
            <a:off x="2586038" y="3582988"/>
            <a:ext cx="4497387" cy="53022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6742" name="Line 1030"/>
          <p:cNvSpPr>
            <a:spLocks noChangeShapeType="1"/>
          </p:cNvSpPr>
          <p:nvPr/>
        </p:nvSpPr>
        <p:spPr bwMode="auto">
          <a:xfrm flipV="1">
            <a:off x="0" y="3200400"/>
            <a:ext cx="83820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43" name="Line 1031"/>
          <p:cNvSpPr>
            <a:spLocks noChangeShapeType="1"/>
          </p:cNvSpPr>
          <p:nvPr/>
        </p:nvSpPr>
        <p:spPr bwMode="auto">
          <a:xfrm flipH="1" flipV="1">
            <a:off x="3886200" y="4648200"/>
            <a:ext cx="3276600" cy="762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6744" name="Line 1032"/>
          <p:cNvSpPr>
            <a:spLocks noChangeShapeType="1"/>
          </p:cNvSpPr>
          <p:nvPr/>
        </p:nvSpPr>
        <p:spPr bwMode="auto">
          <a:xfrm>
            <a:off x="0" y="5029200"/>
            <a:ext cx="86106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45" name="Line 1033"/>
          <p:cNvSpPr>
            <a:spLocks noChangeShapeType="1"/>
          </p:cNvSpPr>
          <p:nvPr/>
        </p:nvSpPr>
        <p:spPr bwMode="auto">
          <a:xfrm flipH="1" flipV="1">
            <a:off x="3429000" y="2438400"/>
            <a:ext cx="2743200" cy="762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6746" name="Line 1034"/>
          <p:cNvSpPr>
            <a:spLocks noChangeShapeType="1"/>
          </p:cNvSpPr>
          <p:nvPr/>
        </p:nvSpPr>
        <p:spPr bwMode="auto">
          <a:xfrm flipH="1" flipV="1">
            <a:off x="3657600" y="5715000"/>
            <a:ext cx="2438400" cy="762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advTm="7271"/>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Box 1"/>
          <p:cNvSpPr txBox="1">
            <a:spLocks noChangeArrowheads="1"/>
          </p:cNvSpPr>
          <p:nvPr/>
        </p:nvSpPr>
        <p:spPr bwMode="auto">
          <a:xfrm>
            <a:off x="381000" y="457200"/>
            <a:ext cx="4419600"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t>The move to the Globe gave Shakespeare the opportunity to  write for a new audience and dispense with the obligation to present the improvisational clowning and raucous jigs  expected on the stage of The Theatre or The Curtain. Shakespeare seemed determined to move beyond the bombast and bloody spectacle which had typified his early Marlovian tragedies.  At the Globe Shakespeare would develop the art of ‘personation’ to a degree which had never been seen before on the stage.  In </a:t>
            </a:r>
            <a:r>
              <a:rPr lang="en-US" sz="1800" i="1"/>
              <a:t>Julius Caesar </a:t>
            </a:r>
            <a:r>
              <a:rPr lang="en-US" sz="1800"/>
              <a:t>Shakespeare’s hero is Brutus, the conspirator of conscience.  In </a:t>
            </a:r>
            <a:r>
              <a:rPr lang="en-US" sz="1800" i="1"/>
              <a:t>As You Like It</a:t>
            </a:r>
            <a:r>
              <a:rPr lang="en-US" sz="1800"/>
              <a:t>, his heroine is Rosalind, a lover who dismisses the flowery similes of the Petrarchan tradition. Shakespeare had discovered how to suggest the interior depths of character with compelling symbol, thereby engaging the audience in his goal of representing the complexity of our inner psychology on stage. (Shapiro)</a:t>
            </a:r>
          </a:p>
        </p:txBody>
      </p:sp>
      <p:pic>
        <p:nvPicPr>
          <p:cNvPr id="117763" name="Picture 2"/>
          <p:cNvPicPr>
            <a:picLocks noChangeAspect="1" noChangeArrowheads="1"/>
          </p:cNvPicPr>
          <p:nvPr/>
        </p:nvPicPr>
        <p:blipFill>
          <a:blip r:embed="rId2">
            <a:extLst>
              <a:ext uri="{28A0092B-C50C-407E-A947-70E740481C1C}">
                <a14:useLocalDpi xmlns:a14="http://schemas.microsoft.com/office/drawing/2010/main" val="0"/>
              </a:ext>
            </a:extLst>
          </a:blip>
          <a:srcRect l="33867" b="6686"/>
          <a:stretch>
            <a:fillRect/>
          </a:stretch>
        </p:blipFill>
        <p:spPr bwMode="auto">
          <a:xfrm>
            <a:off x="5105400" y="1066800"/>
            <a:ext cx="38417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extBox 4"/>
          <p:cNvSpPr txBox="1">
            <a:spLocks noChangeArrowheads="1"/>
          </p:cNvSpPr>
          <p:nvPr/>
        </p:nvSpPr>
        <p:spPr bwMode="auto">
          <a:xfrm>
            <a:off x="5257800" y="5791200"/>
            <a:ext cx="3505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i="1"/>
              <a:t>As You Like It</a:t>
            </a:r>
            <a:r>
              <a:rPr lang="en-US" sz="1400"/>
              <a:t>, 1980, directed by Terry Hands, designed by Farrah. Rosalind (Susan Fleetwood).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Box 1"/>
          <p:cNvSpPr txBox="1">
            <a:spLocks noChangeArrowheads="1"/>
          </p:cNvSpPr>
          <p:nvPr/>
        </p:nvSpPr>
        <p:spPr bwMode="auto">
          <a:xfrm>
            <a:off x="533400" y="457200"/>
            <a:ext cx="4419600"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t>Gestating in Shakespeare’s imagination were the great characters he would create on the Globe’s stage  in the next, most extraordinary period of his career as a playwright.  In </a:t>
            </a:r>
            <a:r>
              <a:rPr lang="en-US" sz="1800" i="1"/>
              <a:t>Hamlet</a:t>
            </a:r>
            <a:r>
              <a:rPr lang="en-US" sz="1800"/>
              <a:t>, Shakespeare reimagined the revenge tragedy as a psychological mystery, not a drama of intrigue. In </a:t>
            </a:r>
            <a:r>
              <a:rPr lang="en-US" sz="1800" i="1"/>
              <a:t>Othello</a:t>
            </a:r>
            <a:r>
              <a:rPr lang="en-US" sz="1800"/>
              <a:t> Shakespeare exposes the roots of racism and sexism in the illusion of true love. In </a:t>
            </a:r>
            <a:r>
              <a:rPr lang="en-US" sz="1800" i="1"/>
              <a:t>Macbeth</a:t>
            </a:r>
            <a:r>
              <a:rPr lang="en-US" sz="1800"/>
              <a:t> Shakespeare suggests the terrible depth of our capacity for sin, and in </a:t>
            </a:r>
            <a:r>
              <a:rPr lang="en-US" sz="1800" i="1"/>
              <a:t>King Lear</a:t>
            </a:r>
            <a:r>
              <a:rPr lang="en-US" sz="1800"/>
              <a:t>, illusions are stripped to reveal the horrors and follies of old age. </a:t>
            </a:r>
          </a:p>
          <a:p>
            <a:endParaRPr lang="en-US" sz="1800"/>
          </a:p>
          <a:p>
            <a:r>
              <a:rPr lang="en-US" sz="1800"/>
              <a:t>At the Globe Shakespeare would  exploit the talents of an acting troupe with whom he had been working regularly for ten years. The Lord Chamberlain’s Men was led by Richard Burbage who originated Shakespeare’s greatest roles.  Shakespeare also succeeded in creating a repertory of stage shows that would dominate the London stage for the next forty years. </a:t>
            </a:r>
          </a:p>
        </p:txBody>
      </p:sp>
      <p:pic>
        <p:nvPicPr>
          <p:cNvPr id="118787" name="Picture 3" descr="Burb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762000"/>
            <a:ext cx="3411538"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TextBox 3"/>
          <p:cNvSpPr txBox="1">
            <a:spLocks noChangeArrowheads="1"/>
          </p:cNvSpPr>
          <p:nvPr/>
        </p:nvSpPr>
        <p:spPr bwMode="auto">
          <a:xfrm>
            <a:off x="5715000" y="5486400"/>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t>Richard Burbage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473075"/>
            <a:ext cx="4038600" cy="602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704850"/>
            <a:ext cx="38100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2">
            <a:extLst>
              <a:ext uri="{28A0092B-C50C-407E-A947-70E740481C1C}">
                <a14:useLocalDpi xmlns:a14="http://schemas.microsoft.com/office/drawing/2010/main" val="0"/>
              </a:ext>
            </a:extLst>
          </a:blip>
          <a:srcRect t="2353" b="11765"/>
          <a:stretch>
            <a:fillRect/>
          </a:stretch>
        </p:blipFill>
        <p:spPr bwMode="auto">
          <a:xfrm>
            <a:off x="3352800" y="228600"/>
            <a:ext cx="51847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TextBox 3"/>
          <p:cNvSpPr txBox="1">
            <a:spLocks noChangeArrowheads="1"/>
          </p:cNvSpPr>
          <p:nvPr/>
        </p:nvSpPr>
        <p:spPr bwMode="auto">
          <a:xfrm>
            <a:off x="685800" y="5638800"/>
            <a:ext cx="2438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r>
              <a:rPr lang="en-US" sz="1800"/>
              <a:t>Ian McKellan and Judi Dench in </a:t>
            </a:r>
            <a:r>
              <a:rPr lang="en-US" sz="1800" i="1"/>
              <a:t>Macbeth</a:t>
            </a:r>
            <a:r>
              <a:rPr lang="en-US" sz="1800"/>
              <a:t> RSC 1976</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Box 3"/>
          <p:cNvSpPr txBox="1">
            <a:spLocks noChangeArrowheads="1"/>
          </p:cNvSpPr>
          <p:nvPr/>
        </p:nvSpPr>
        <p:spPr bwMode="auto">
          <a:xfrm>
            <a:off x="1600200" y="58674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t>Willard White and Ian McKellan in </a:t>
            </a:r>
            <a:r>
              <a:rPr lang="en-US" sz="1800" i="1"/>
              <a:t>Othello</a:t>
            </a:r>
            <a:r>
              <a:rPr lang="en-US" sz="1800"/>
              <a:t> at the RSC (1989)</a:t>
            </a:r>
          </a:p>
        </p:txBody>
      </p:sp>
      <p:pic>
        <p:nvPicPr>
          <p:cNvPr id="12288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371600"/>
            <a:ext cx="6470650"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noChangeArrowheads="1"/>
          </p:cNvPicPr>
          <p:nvPr/>
        </p:nvPicPr>
        <p:blipFill>
          <a:blip r:embed="rId3">
            <a:extLst>
              <a:ext uri="{28A0092B-C50C-407E-A947-70E740481C1C}">
                <a14:useLocalDpi xmlns:a14="http://schemas.microsoft.com/office/drawing/2010/main" val="0"/>
              </a:ext>
            </a:extLst>
          </a:blip>
          <a:srcRect l="10738" t="20833" r="30469" b="23958"/>
          <a:stretch>
            <a:fillRect/>
          </a:stretch>
        </p:blipFill>
        <p:spPr bwMode="auto">
          <a:xfrm>
            <a:off x="1143000" y="762000"/>
            <a:ext cx="7099300" cy="499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3"/>
          <p:cNvSpPr txBox="1">
            <a:spLocks noChangeArrowheads="1"/>
          </p:cNvSpPr>
          <p:nvPr/>
        </p:nvSpPr>
        <p:spPr bwMode="auto">
          <a:xfrm>
            <a:off x="381000" y="5715000"/>
            <a:ext cx="84582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600"/>
              <a:t>To the right of Bow Church is the modest tower of St. Bartholomew the Great, and to the left of St. Paul’s is the tower, more distant but massive, of St. Saviour’s (now Southwark Cathedral). North of St. Paul’s crossing is St. James Clerkenwell; and north of the Bow Church, the crenellated priory of St. John of Jerusalem. </a:t>
            </a:r>
            <a:r>
              <a:rPr lang="en-US" sz="1600">
                <a:cs typeface="Times New Roman" pitchFamily="18" charset="0"/>
              </a:rPr>
              <a:t>(</a:t>
            </a:r>
            <a:r>
              <a:rPr lang="en-US" sz="1600">
                <a:cs typeface="Times New Roman" pitchFamily="18" charset="0"/>
                <a:hlinkClick r:id="rId4"/>
              </a:rPr>
              <a:t>Utrecht Panorama 1597</a:t>
            </a:r>
            <a:r>
              <a:rPr lang="en-US" sz="1600">
                <a:cs typeface="Times New Roman" pitchFamily="18" charset="0"/>
              </a:rPr>
              <a:t>)</a:t>
            </a:r>
            <a:endParaRPr lang="en-US" sz="1600"/>
          </a:p>
          <a:p>
            <a:endParaRPr lang="en-US"/>
          </a:p>
        </p:txBody>
      </p:sp>
      <p:sp>
        <p:nvSpPr>
          <p:cNvPr id="13316" name="TextBox 3"/>
          <p:cNvSpPr txBox="1">
            <a:spLocks noChangeArrowheads="1"/>
          </p:cNvSpPr>
          <p:nvPr/>
        </p:nvSpPr>
        <p:spPr bwMode="auto">
          <a:xfrm>
            <a:off x="381000" y="152400"/>
            <a:ext cx="6019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t>Central London Viewed from  the West:</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25" y="914400"/>
            <a:ext cx="68929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TextBox 2"/>
          <p:cNvSpPr txBox="1">
            <a:spLocks noChangeArrowheads="1"/>
          </p:cNvSpPr>
          <p:nvPr/>
        </p:nvSpPr>
        <p:spPr bwMode="auto">
          <a:xfrm>
            <a:off x="1447800" y="60960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t>Ian McKellen and William Gaunt in RSC </a:t>
            </a:r>
            <a:r>
              <a:rPr lang="en-US" sz="1800" i="1"/>
              <a:t>King Lear </a:t>
            </a:r>
            <a:r>
              <a:rPr lang="en-US" sz="1800"/>
              <a:t>(2007)</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Box 4"/>
          <p:cNvSpPr txBox="1">
            <a:spLocks noChangeArrowheads="1"/>
          </p:cNvSpPr>
          <p:nvPr/>
        </p:nvSpPr>
        <p:spPr bwMode="auto">
          <a:xfrm>
            <a:off x="228600" y="914400"/>
            <a:ext cx="3429000" cy="707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t>The Lord Chamberlain’s Men’s gamble paid off because the company was able to afford to purchase a second playhouse in which to play during the winter months. In 1608 the Blackfriars was leased and then refurbished by the King's Men through a syndicate consisting of the Burbage brothers, Shakespeare, John Heminge and Henry Condell (the two actors who produced the First Folio), William Sly and Thomas Evans.  Like the earlier Blackfriars theatre, it was technically within the city, but the area was a "liberty," not under the jurisdiction of the puritanical city authorities.  (Shakespeare’s Life and Times) </a:t>
            </a:r>
          </a:p>
          <a:p>
            <a:endParaRPr lang="en-US" sz="1800"/>
          </a:p>
          <a:p>
            <a:endParaRPr lang="en-US" sz="1800"/>
          </a:p>
          <a:p>
            <a:endParaRPr lang="en-US" sz="1800"/>
          </a:p>
          <a:p>
            <a:endParaRPr lang="en-US" sz="1600"/>
          </a:p>
          <a:p>
            <a:endParaRPr lang="en-US"/>
          </a:p>
        </p:txBody>
      </p:sp>
      <p:pic>
        <p:nvPicPr>
          <p:cNvPr id="12493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600200"/>
            <a:ext cx="5127625" cy="412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TextBox 4"/>
          <p:cNvSpPr txBox="1">
            <a:spLocks noChangeArrowheads="1"/>
          </p:cNvSpPr>
          <p:nvPr/>
        </p:nvSpPr>
        <p:spPr bwMode="auto">
          <a:xfrm>
            <a:off x="4114800" y="5867400"/>
            <a:ext cx="434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t>The Blackfriars Refurbished  1608</a:t>
            </a:r>
          </a:p>
        </p:txBody>
      </p:sp>
    </p:spTree>
  </p:cSld>
  <p:clrMapOvr>
    <a:masterClrMapping/>
  </p:clrMapOvr>
  <p:transition advTm="8462"/>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6"/>
          <p:cNvSpPr txBox="1">
            <a:spLocks noChangeArrowheads="1"/>
          </p:cNvSpPr>
          <p:nvPr/>
        </p:nvSpPr>
        <p:spPr bwMode="auto">
          <a:xfrm>
            <a:off x="457200" y="457200"/>
            <a:ext cx="41910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t>Music sets a mood in many of Shakespeare's plays, both comedies and tragedies. Music on the </a:t>
            </a:r>
            <a:r>
              <a:rPr lang="en-US" sz="1800" b="1"/>
              <a:t>lute</a:t>
            </a:r>
            <a:r>
              <a:rPr lang="en-US" sz="1800"/>
              <a:t>, recorder, or viol was courtly, refined: Hamlet calls for a recorder to put Rosencrantz and Guildenstern in their place  Oboes (hautboys) were more mysterious, like their ancestor, the older shawm, which was a rustic instrument by Shakespeare's time; in Beaumont's play </a:t>
            </a:r>
            <a:r>
              <a:rPr lang="en-US" sz="1800" i="1"/>
              <a:t>The Knight of the Burning Pestle</a:t>
            </a:r>
            <a:r>
              <a:rPr lang="en-US" sz="1800"/>
              <a:t>, the boorish Citizen scorns the recorders that provide refined music, and calls for the band of shawms ("waits") of the neighbouring Southwark district. </a:t>
            </a:r>
            <a:r>
              <a:rPr lang="en-US" sz="1800" b="1"/>
              <a:t> </a:t>
            </a:r>
            <a:r>
              <a:rPr lang="en-US" sz="1800"/>
              <a:t>The trumpet, drum and fife were warlike and royal. Trumpet "sennets" sounded to announce the king; and Benedick is horrified by Claudio's change in taste in music as he changes </a:t>
            </a:r>
            <a:r>
              <a:rPr lang="en-US" sz="1800" b="1"/>
              <a:t>from soldier to lover*</a:t>
            </a:r>
            <a:r>
              <a:rPr lang="en-US" sz="1800"/>
              <a:t>. (</a:t>
            </a:r>
            <a:r>
              <a:rPr lang="en-US" sz="1800">
                <a:hlinkClick r:id="rId3"/>
              </a:rPr>
              <a:t>Shakespeare’s Life and Times</a:t>
            </a:r>
            <a:r>
              <a:rPr lang="en-US" sz="1800"/>
              <a:t>)</a:t>
            </a:r>
          </a:p>
        </p:txBody>
      </p:sp>
      <p:pic>
        <p:nvPicPr>
          <p:cNvPr id="125955" name="Picture 9" descr="Musicians"/>
          <p:cNvPicPr>
            <a:picLocks noChangeAspect="1" noChangeArrowheads="1"/>
          </p:cNvPicPr>
          <p:nvPr/>
        </p:nvPicPr>
        <p:blipFill>
          <a:blip r:embed="rId4">
            <a:extLst>
              <a:ext uri="{28A0092B-C50C-407E-A947-70E740481C1C}">
                <a14:useLocalDpi xmlns:a14="http://schemas.microsoft.com/office/drawing/2010/main" val="0"/>
              </a:ext>
            </a:extLst>
          </a:blip>
          <a:srcRect b="8086"/>
          <a:stretch>
            <a:fillRect/>
          </a:stretch>
        </p:blipFill>
        <p:spPr bwMode="auto">
          <a:xfrm>
            <a:off x="4749800" y="914400"/>
            <a:ext cx="3937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8432"/>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81000"/>
            <a:ext cx="5641975"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TextBox 3"/>
          <p:cNvSpPr txBox="1">
            <a:spLocks noChangeArrowheads="1"/>
          </p:cNvSpPr>
          <p:nvPr/>
        </p:nvSpPr>
        <p:spPr bwMode="auto">
          <a:xfrm>
            <a:off x="1295400" y="5934075"/>
            <a:ext cx="5943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t>Funerary picture of Sir Henry Unton (or Umpton) who died in 1596. The original hangs in the National Portrait Gallery in London. (</a:t>
            </a:r>
            <a:r>
              <a:rPr lang="en-US" sz="1800">
                <a:hlinkClick r:id="rId4"/>
              </a:rPr>
              <a:t>Elizabethan Musicians</a:t>
            </a:r>
            <a:r>
              <a:rPr lang="en-US" sz="1800"/>
              <a:t>) </a:t>
            </a:r>
          </a:p>
        </p:txBody>
      </p:sp>
    </p:spTree>
  </p:cSld>
  <p:clrMapOvr>
    <a:masterClrMapping/>
  </p:clrMapOvr>
  <p:transition advTm="5959"/>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85800"/>
            <a:ext cx="801846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TextBox 2"/>
          <p:cNvSpPr txBox="1">
            <a:spLocks noChangeArrowheads="1"/>
          </p:cNvSpPr>
          <p:nvPr/>
        </p:nvSpPr>
        <p:spPr bwMode="auto">
          <a:xfrm>
            <a:off x="1447800" y="6096000"/>
            <a:ext cx="6248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t>Image from </a:t>
            </a:r>
            <a:r>
              <a:rPr lang="en-US" sz="1800" i="1"/>
              <a:t>The Winter's Tale</a:t>
            </a:r>
            <a:r>
              <a:rPr lang="en-US" sz="1800"/>
              <a:t>, Hands/Howland, Royal Shakespeare Company, April 1986</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381000"/>
            <a:ext cx="4171950" cy="621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TextBox 2"/>
          <p:cNvSpPr txBox="1">
            <a:spLocks noChangeArrowheads="1"/>
          </p:cNvSpPr>
          <p:nvPr/>
        </p:nvSpPr>
        <p:spPr bwMode="auto">
          <a:xfrm>
            <a:off x="1143000" y="5638800"/>
            <a:ext cx="3048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r>
              <a:rPr lang="en-US" sz="1800"/>
              <a:t>Image from </a:t>
            </a:r>
            <a:r>
              <a:rPr lang="en-US" sz="1800" i="1"/>
              <a:t>The Winter's Tale</a:t>
            </a:r>
            <a:r>
              <a:rPr lang="en-US" sz="1800"/>
              <a:t>, Alfreds/Dart, Method and Madness, June 1997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1238250"/>
            <a:ext cx="66675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TextBox 2"/>
          <p:cNvSpPr txBox="1">
            <a:spLocks noChangeArrowheads="1"/>
          </p:cNvSpPr>
          <p:nvPr/>
        </p:nvSpPr>
        <p:spPr bwMode="auto">
          <a:xfrm>
            <a:off x="1066800" y="5867400"/>
            <a:ext cx="6858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t>Image from </a:t>
            </a:r>
            <a:r>
              <a:rPr lang="en-US" sz="1800" i="1"/>
              <a:t>The Winter's Tale</a:t>
            </a:r>
            <a:r>
              <a:rPr lang="en-US" sz="1800"/>
              <a:t>, Nunn/Morley, Royal Shakespeare Company, May 1969</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900" y="838200"/>
            <a:ext cx="75946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TextBox 2"/>
          <p:cNvSpPr txBox="1">
            <a:spLocks noChangeArrowheads="1"/>
          </p:cNvSpPr>
          <p:nvPr/>
        </p:nvSpPr>
        <p:spPr bwMode="auto">
          <a:xfrm>
            <a:off x="1066800" y="5943600"/>
            <a:ext cx="6934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t>Image from </a:t>
            </a:r>
            <a:r>
              <a:rPr lang="en-US" sz="1800" i="1"/>
              <a:t>The Tempest, </a:t>
            </a:r>
            <a:r>
              <a:rPr lang="en-US" sz="1800"/>
              <a:t>Daniels/Bjornson, Royal Shakespeare Company, August 1982</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28600"/>
            <a:ext cx="41656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TextBox 2"/>
          <p:cNvSpPr txBox="1">
            <a:spLocks noChangeArrowheads="1"/>
          </p:cNvSpPr>
          <p:nvPr/>
        </p:nvSpPr>
        <p:spPr bwMode="auto">
          <a:xfrm>
            <a:off x="1219200" y="5029200"/>
            <a:ext cx="25146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r>
              <a:rPr lang="en-US" sz="1800"/>
              <a:t>Image from The Tempest, Daniels/Bjornson, Royal Shakespeare Company, August 1982</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1143000" y="5715000"/>
            <a:ext cx="7239000" cy="1143000"/>
          </a:xfrm>
        </p:spPr>
        <p:txBody>
          <a:bodyPr/>
          <a:lstStyle/>
          <a:p>
            <a:r>
              <a:rPr lang="en-US" sz="1800" b="1" smtClean="0"/>
              <a:t>Images from </a:t>
            </a:r>
            <a:r>
              <a:rPr lang="en-US" sz="1800" b="1" i="1" smtClean="0"/>
              <a:t>The Tempest</a:t>
            </a:r>
            <a:r>
              <a:rPr lang="en-US" sz="1800" b="1" smtClean="0"/>
              <a:t>, Udovicki&amp;Carroll/Ursulov, May 2000</a:t>
            </a:r>
            <a:r>
              <a:rPr lang="en-US" sz="4000" smtClean="0"/>
              <a:t> </a:t>
            </a:r>
          </a:p>
        </p:txBody>
      </p:sp>
      <p:pic>
        <p:nvPicPr>
          <p:cNvPr id="133123" name="Picture 3" descr="Tem00SG_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838200"/>
            <a:ext cx="34496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4" name="Picture 4" descr="Tem00SG_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438" y="914400"/>
            <a:ext cx="32766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noChangeArrowheads="1"/>
          </p:cNvPicPr>
          <p:nvPr/>
        </p:nvPicPr>
        <p:blipFill>
          <a:blip r:embed="rId3">
            <a:extLst>
              <a:ext uri="{28A0092B-C50C-407E-A947-70E740481C1C}">
                <a14:useLocalDpi xmlns:a14="http://schemas.microsoft.com/office/drawing/2010/main" val="0"/>
              </a:ext>
            </a:extLst>
          </a:blip>
          <a:srcRect l="12500" t="22917" r="28906" b="21875"/>
          <a:stretch>
            <a:fillRect/>
          </a:stretch>
        </p:blipFill>
        <p:spPr bwMode="auto">
          <a:xfrm>
            <a:off x="685800" y="685800"/>
            <a:ext cx="7745413"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3"/>
          <p:cNvSpPr txBox="1">
            <a:spLocks noChangeArrowheads="1"/>
          </p:cNvSpPr>
          <p:nvPr/>
        </p:nvSpPr>
        <p:spPr bwMode="auto">
          <a:xfrm>
            <a:off x="533400" y="6172200"/>
            <a:ext cx="82296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600"/>
              <a:t>Immediately to the right of St. Paul’s are St. Sepulchre and St. Martin’s Ludgate, and farther west, St. Bride’s and St. Andrew’s Holborn, </a:t>
            </a:r>
            <a:r>
              <a:rPr lang="en-US" sz="1600">
                <a:cs typeface="Times New Roman" pitchFamily="18" charset="0"/>
              </a:rPr>
              <a:t>(</a:t>
            </a:r>
            <a:r>
              <a:rPr lang="en-US" sz="1600">
                <a:cs typeface="Times New Roman" pitchFamily="18" charset="0"/>
                <a:hlinkClick r:id="rId4"/>
              </a:rPr>
              <a:t>Utrecht Panorama 1597</a:t>
            </a:r>
            <a:r>
              <a:rPr lang="en-US" sz="1600">
                <a:cs typeface="Times New Roman" pitchFamily="18" charset="0"/>
              </a:rPr>
              <a:t>)</a:t>
            </a:r>
            <a:endParaRPr lang="en-US" sz="1600"/>
          </a:p>
          <a:p>
            <a:endParaRPr lang="en-US"/>
          </a:p>
        </p:txBody>
      </p:sp>
      <p:sp>
        <p:nvSpPr>
          <p:cNvPr id="14340" name="TextBox 3"/>
          <p:cNvSpPr txBox="1">
            <a:spLocks noChangeArrowheads="1"/>
          </p:cNvSpPr>
          <p:nvPr/>
        </p:nvSpPr>
        <p:spPr bwMode="auto">
          <a:xfrm>
            <a:off x="381000" y="152400"/>
            <a:ext cx="6019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t>Central London Viewed from  the North:</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533400" y="5715000"/>
            <a:ext cx="8458200" cy="1143000"/>
          </a:xfrm>
        </p:spPr>
        <p:txBody>
          <a:bodyPr/>
          <a:lstStyle/>
          <a:p>
            <a:r>
              <a:rPr lang="en-US" sz="1800" smtClean="0"/>
              <a:t>Jasper Britton as Caliban in </a:t>
            </a:r>
            <a:r>
              <a:rPr lang="en-US" sz="1800" i="1" smtClean="0"/>
              <a:t>The Tempest</a:t>
            </a:r>
            <a:r>
              <a:rPr lang="en-US" sz="1800" smtClean="0"/>
              <a:t> (2000) Shakespeare’s Globe</a:t>
            </a:r>
          </a:p>
        </p:txBody>
      </p:sp>
      <p:pic>
        <p:nvPicPr>
          <p:cNvPr id="134147" name="Picture 3" descr="calib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27113"/>
            <a:ext cx="6096000"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762000"/>
            <a:ext cx="7620000" cy="555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 Box 1026"/>
          <p:cNvSpPr txBox="1">
            <a:spLocks noChangeArrowheads="1"/>
          </p:cNvSpPr>
          <p:nvPr/>
        </p:nvSpPr>
        <p:spPr bwMode="auto">
          <a:xfrm>
            <a:off x="609600" y="2667000"/>
            <a:ext cx="4191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Social Precedence</a:t>
            </a:r>
          </a:p>
          <a:p>
            <a:pPr>
              <a:spcBef>
                <a:spcPct val="50000"/>
              </a:spcBef>
            </a:pPr>
            <a:r>
              <a:rPr lang="en-US" sz="2000"/>
              <a:t>Just as the universe was organized in a strict hierarchy, so society was organized according to strict ranking. Your costume, your seat at the table, your place in the world was ordered. Among the peerage, Dukes before Marquise, then the Earl, Viscount, Baron. Knights were invited to the party, too, despite their common origins.</a:t>
            </a:r>
          </a:p>
        </p:txBody>
      </p:sp>
      <p:pic>
        <p:nvPicPr>
          <p:cNvPr id="13619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57200"/>
            <a:ext cx="3827463" cy="568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9904"/>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 Box 4"/>
          <p:cNvSpPr txBox="1">
            <a:spLocks noChangeArrowheads="1"/>
          </p:cNvSpPr>
          <p:nvPr/>
        </p:nvSpPr>
        <p:spPr bwMode="auto">
          <a:xfrm>
            <a:off x="838200" y="1981200"/>
            <a:ext cx="3581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Precedence and Costume</a:t>
            </a:r>
          </a:p>
          <a:p>
            <a:pPr>
              <a:spcBef>
                <a:spcPct val="50000"/>
              </a:spcBef>
            </a:pPr>
            <a:r>
              <a:rPr lang="en-US" sz="2000"/>
              <a:t>Elizabethan preoccupation with social rank extended to the details of daily dress:</a:t>
            </a:r>
          </a:p>
          <a:p>
            <a:pPr>
              <a:spcBef>
                <a:spcPct val="50000"/>
              </a:spcBef>
            </a:pPr>
            <a:r>
              <a:rPr lang="en-US" sz="2000"/>
              <a:t>When you accepted a job with a noble patron, you actually wore ‘his livery’ and a visible symbol of your precise rank in his household.</a:t>
            </a:r>
          </a:p>
          <a:p>
            <a:pPr>
              <a:spcBef>
                <a:spcPct val="50000"/>
              </a:spcBef>
            </a:pPr>
            <a:endParaRPr lang="en-US" sz="2000"/>
          </a:p>
        </p:txBody>
      </p:sp>
      <p:pic>
        <p:nvPicPr>
          <p:cNvPr id="137219" name="Picture 5" descr="Robert%20Devereux%20A"/>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5105400" y="304800"/>
            <a:ext cx="366553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Text Box 6"/>
          <p:cNvSpPr txBox="1">
            <a:spLocks noChangeArrowheads="1"/>
          </p:cNvSpPr>
          <p:nvPr/>
        </p:nvSpPr>
        <p:spPr bwMode="auto">
          <a:xfrm>
            <a:off x="762000" y="5867400"/>
            <a:ext cx="4191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t>Robert Devereux, 2nd Earl of Essex by Marcus Gheerarts the Younger, c.1596</a:t>
            </a:r>
          </a:p>
        </p:txBody>
      </p:sp>
    </p:spTree>
  </p:cSld>
  <p:clrMapOvr>
    <a:masterClrMapping/>
  </p:clrMapOvr>
  <p:transition advTm="8612"/>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 Box 2"/>
          <p:cNvSpPr txBox="1">
            <a:spLocks noChangeArrowheads="1"/>
          </p:cNvSpPr>
          <p:nvPr/>
        </p:nvSpPr>
        <p:spPr bwMode="auto">
          <a:xfrm>
            <a:off x="533400" y="1371600"/>
            <a:ext cx="8001000"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None shall wear any cloth of gold, tissue, nor fur of sables: except duchesses, marquises, and countesses in their gowns, kirtles, partlets, and sleeves; cloth of gold, silver, tinseled satin, silk, or cloth mixed or embroidered with gold or silver or pearl, saving silk mixed with gold or silver in linings of cowls, partlets, and sleeves: except all degrees above viscountesses, and viscountesses, baronesses, and other personages of like degrees in their kirtles and sleeves.</a:t>
            </a:r>
          </a:p>
          <a:p>
            <a:pPr>
              <a:spcBef>
                <a:spcPct val="50000"/>
              </a:spcBef>
            </a:pPr>
            <a:endParaRPr lang="en-US"/>
          </a:p>
          <a:p>
            <a:pPr>
              <a:spcBef>
                <a:spcPct val="50000"/>
              </a:spcBef>
            </a:pPr>
            <a:r>
              <a:rPr lang="en-US" b="1" i="1"/>
              <a:t>Enforcing Statutes of Apparel</a:t>
            </a:r>
          </a:p>
          <a:p>
            <a:pPr>
              <a:spcBef>
                <a:spcPct val="50000"/>
              </a:spcBef>
            </a:pPr>
            <a:r>
              <a:rPr lang="en-US" i="1"/>
              <a:t>[Greenwich, 15 June 1574, 16 Elizabeth I]</a:t>
            </a:r>
            <a:endParaRPr lang="en-US"/>
          </a:p>
          <a:p>
            <a:pPr>
              <a:spcBef>
                <a:spcPct val="50000"/>
              </a:spcBef>
            </a:pPr>
            <a:endParaRPr lang="en-US"/>
          </a:p>
        </p:txBody>
      </p:sp>
      <p:sp>
        <p:nvSpPr>
          <p:cNvPr id="138243" name="Text Box 3"/>
          <p:cNvSpPr txBox="1">
            <a:spLocks noChangeArrowheads="1"/>
          </p:cNvSpPr>
          <p:nvPr/>
        </p:nvSpPr>
        <p:spPr bwMode="auto">
          <a:xfrm>
            <a:off x="457200" y="381000"/>
            <a:ext cx="6629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800"/>
              <a:t>Elizabethan Sumptuary Laws</a:t>
            </a:r>
          </a:p>
        </p:txBody>
      </p:sp>
    </p:spTree>
  </p:cSld>
  <p:clrMapOvr>
    <a:masterClrMapping/>
  </p:clrMapOvr>
  <p:transition advTm="11667"/>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3" descr="ermine"/>
          <p:cNvPicPr>
            <a:picLocks noChangeAspect="1" noChangeArrowheads="1"/>
          </p:cNvPicPr>
          <p:nvPr/>
        </p:nvPicPr>
        <p:blipFill>
          <a:blip r:embed="rId3">
            <a:lum bright="16000"/>
            <a:extLst>
              <a:ext uri="{28A0092B-C50C-407E-A947-70E740481C1C}">
                <a14:useLocalDpi xmlns:a14="http://schemas.microsoft.com/office/drawing/2010/main" val="0"/>
              </a:ext>
            </a:extLst>
          </a:blip>
          <a:srcRect/>
          <a:stretch>
            <a:fillRect/>
          </a:stretch>
        </p:blipFill>
        <p:spPr bwMode="auto">
          <a:xfrm>
            <a:off x="3684588" y="457200"/>
            <a:ext cx="5068887"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7" name="Text Box 4"/>
          <p:cNvSpPr txBox="1">
            <a:spLocks noChangeArrowheads="1"/>
          </p:cNvSpPr>
          <p:nvPr/>
        </p:nvSpPr>
        <p:spPr bwMode="auto">
          <a:xfrm>
            <a:off x="304800" y="1752600"/>
            <a:ext cx="2819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Black Satin</a:t>
            </a:r>
          </a:p>
          <a:p>
            <a:pPr>
              <a:spcBef>
                <a:spcPct val="50000"/>
              </a:spcBef>
            </a:pPr>
            <a:r>
              <a:rPr lang="en-US" sz="2000"/>
              <a:t>Black satin, in particular, designated the highest reaches of the social ladder. Black satin was the most expensive because the silk needed to undergo an extensive dyeing process.</a:t>
            </a:r>
          </a:p>
        </p:txBody>
      </p:sp>
      <p:sp>
        <p:nvSpPr>
          <p:cNvPr id="139268" name="Text Box 5"/>
          <p:cNvSpPr txBox="1">
            <a:spLocks noChangeArrowheads="1"/>
          </p:cNvSpPr>
          <p:nvPr/>
        </p:nvSpPr>
        <p:spPr bwMode="auto">
          <a:xfrm>
            <a:off x="533400" y="5486400"/>
            <a:ext cx="3048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2000"/>
              <a:t>"The Ermine Portrait"</a:t>
            </a:r>
            <a:br>
              <a:rPr lang="en-US" sz="2000"/>
            </a:br>
            <a:r>
              <a:rPr lang="en-US" sz="2000"/>
              <a:t>Painted in 1585 by Nicholas Hilliard</a:t>
            </a:r>
          </a:p>
        </p:txBody>
      </p:sp>
    </p:spTree>
  </p:cSld>
  <p:clrMapOvr>
    <a:masterClrMapping/>
  </p:clrMapOvr>
  <p:transition advTm="8823"/>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1027" descr="elizahe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838200"/>
            <a:ext cx="392271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1" name="Text Box 1028"/>
          <p:cNvSpPr txBox="1">
            <a:spLocks noChangeArrowheads="1"/>
          </p:cNvSpPr>
          <p:nvPr/>
        </p:nvSpPr>
        <p:spPr bwMode="auto">
          <a:xfrm>
            <a:off x="1447800" y="5029200"/>
            <a:ext cx="3048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2000"/>
              <a:t>Elizabeth I</a:t>
            </a:r>
            <a:br>
              <a:rPr lang="en-US" sz="2000"/>
            </a:br>
            <a:r>
              <a:rPr lang="en-US" sz="2000"/>
              <a:t>Painted by John Bettes the Younger</a:t>
            </a:r>
            <a:br>
              <a:rPr lang="en-US" sz="2000"/>
            </a:br>
            <a:r>
              <a:rPr lang="en-US" sz="2000" i="1"/>
              <a:t>Hever Castle, Kent</a:t>
            </a:r>
            <a:r>
              <a:rPr lang="en-US"/>
              <a:t> </a:t>
            </a:r>
          </a:p>
        </p:txBody>
      </p:sp>
      <p:sp>
        <p:nvSpPr>
          <p:cNvPr id="140292" name="Text Box 1029"/>
          <p:cNvSpPr txBox="1">
            <a:spLocks noChangeArrowheads="1"/>
          </p:cNvSpPr>
          <p:nvPr/>
        </p:nvSpPr>
        <p:spPr bwMode="auto">
          <a:xfrm>
            <a:off x="381000" y="2133600"/>
            <a:ext cx="3810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Perhaps a more accurate portrait of Elizabeth.</a:t>
            </a:r>
          </a:p>
        </p:txBody>
      </p:sp>
    </p:spTree>
  </p:cSld>
  <p:clrMapOvr>
    <a:masterClrMapping/>
  </p:clrMapOvr>
  <p:transition advTm="8762"/>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1027" descr="Diana%20Cecil"/>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5191125" y="304800"/>
            <a:ext cx="3540125"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Text Box 1028"/>
          <p:cNvSpPr txBox="1">
            <a:spLocks noChangeArrowheads="1"/>
          </p:cNvSpPr>
          <p:nvPr/>
        </p:nvSpPr>
        <p:spPr bwMode="auto">
          <a:xfrm>
            <a:off x="609600" y="5867400"/>
            <a:ext cx="4495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1800"/>
              <a:t>Lady Diana Cecil                                            by William Larkin, c.1614-18</a:t>
            </a:r>
          </a:p>
        </p:txBody>
      </p:sp>
      <p:pic>
        <p:nvPicPr>
          <p:cNvPr id="141316" name="Picture 1029" descr="Martin%20Frobisher"/>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381000" y="228600"/>
            <a:ext cx="247491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7" name="Text Box 1030"/>
          <p:cNvSpPr txBox="1">
            <a:spLocks noChangeArrowheads="1"/>
          </p:cNvSpPr>
          <p:nvPr/>
        </p:nvSpPr>
        <p:spPr bwMode="auto">
          <a:xfrm>
            <a:off x="2895600" y="4648200"/>
            <a:ext cx="18288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t>Sir Martin Frobisher by Cornelius Ketel, 1577</a:t>
            </a:r>
          </a:p>
        </p:txBody>
      </p:sp>
    </p:spTree>
  </p:cSld>
  <p:clrMapOvr>
    <a:masterClrMapping/>
  </p:clrMapOvr>
  <p:transition advTm="9414"/>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1027" descr="Unknown%20Lady%20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81000"/>
            <a:ext cx="49276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9" name="Text Box 1028"/>
          <p:cNvSpPr txBox="1">
            <a:spLocks noChangeArrowheads="1"/>
          </p:cNvSpPr>
          <p:nvPr/>
        </p:nvSpPr>
        <p:spPr bwMode="auto">
          <a:xfrm>
            <a:off x="762000" y="5867400"/>
            <a:ext cx="2819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1800"/>
              <a:t>An unknown lady attrib. to William Segar, c.1595</a:t>
            </a:r>
          </a:p>
        </p:txBody>
      </p:sp>
    </p:spTree>
  </p:cSld>
  <p:clrMapOvr>
    <a:masterClrMapping/>
  </p:clrMapOvr>
  <p:transition advTm="9053"/>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1027" descr="Henry%20Wriothesley"/>
          <p:cNvPicPr>
            <a:picLocks noChangeAspect="1" noChangeArrowheads="1"/>
          </p:cNvPicPr>
          <p:nvPr/>
        </p:nvPicPr>
        <p:blipFill>
          <a:blip r:embed="rId3">
            <a:lum bright="14000"/>
            <a:extLst>
              <a:ext uri="{28A0092B-C50C-407E-A947-70E740481C1C}">
                <a14:useLocalDpi xmlns:a14="http://schemas.microsoft.com/office/drawing/2010/main" val="0"/>
              </a:ext>
            </a:extLst>
          </a:blip>
          <a:srcRect/>
          <a:stretch>
            <a:fillRect/>
          </a:stretch>
        </p:blipFill>
        <p:spPr bwMode="auto">
          <a:xfrm>
            <a:off x="5105400" y="457200"/>
            <a:ext cx="3535363"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3" name="Text Box 1028"/>
          <p:cNvSpPr txBox="1">
            <a:spLocks noChangeArrowheads="1"/>
          </p:cNvSpPr>
          <p:nvPr/>
        </p:nvSpPr>
        <p:spPr bwMode="auto">
          <a:xfrm>
            <a:off x="1600200" y="5562600"/>
            <a:ext cx="32766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sz="1800"/>
              <a:t>Henry Wriothesley, 3rd Earl of Southampton by an unknown artist, c.1600</a:t>
            </a:r>
          </a:p>
        </p:txBody>
      </p:sp>
    </p:spTree>
  </p:cSld>
  <p:clrMapOvr>
    <a:masterClrMapping/>
  </p:clrMapOvr>
  <p:transition advTm="9073"/>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l="11719" t="26042" r="30469" b="19485"/>
          <a:stretch>
            <a:fillRect/>
          </a:stretch>
        </p:blipFill>
        <p:spPr bwMode="auto">
          <a:xfrm>
            <a:off x="762000" y="679450"/>
            <a:ext cx="7543800" cy="53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2"/>
          <p:cNvSpPr txBox="1">
            <a:spLocks noChangeArrowheads="1"/>
          </p:cNvSpPr>
          <p:nvPr/>
        </p:nvSpPr>
        <p:spPr bwMode="auto">
          <a:xfrm>
            <a:off x="533400" y="6027738"/>
            <a:ext cx="83058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600"/>
              <a:t>and farther west, St. Bride’s and St. Andrew’s Holborn, north of St. </a:t>
            </a:r>
          </a:p>
          <a:p>
            <a:pPr algn="ctr"/>
            <a:r>
              <a:rPr lang="en-US" sz="1600"/>
              <a:t>Andrew’s stand the chapel and hall of Ely Place. </a:t>
            </a:r>
            <a:r>
              <a:rPr lang="en-US" sz="1600">
                <a:cs typeface="Times New Roman" pitchFamily="18" charset="0"/>
              </a:rPr>
              <a:t>(</a:t>
            </a:r>
            <a:r>
              <a:rPr lang="en-US" sz="1600">
                <a:cs typeface="Times New Roman" pitchFamily="18" charset="0"/>
                <a:hlinkClick r:id="rId4"/>
              </a:rPr>
              <a:t>Utrecht Panorama 1597</a:t>
            </a:r>
            <a:r>
              <a:rPr lang="en-US" sz="1600">
                <a:cs typeface="Times New Roman" pitchFamily="18" charset="0"/>
              </a:rPr>
              <a:t>)</a:t>
            </a:r>
            <a:endParaRPr lang="en-US" sz="1600"/>
          </a:p>
          <a:p>
            <a:pPr algn="ctr"/>
            <a:endParaRPr lang="en-US" sz="1600"/>
          </a:p>
        </p:txBody>
      </p:sp>
      <p:sp>
        <p:nvSpPr>
          <p:cNvPr id="15364" name="TextBox 3"/>
          <p:cNvSpPr txBox="1">
            <a:spLocks noChangeArrowheads="1"/>
          </p:cNvSpPr>
          <p:nvPr/>
        </p:nvSpPr>
        <p:spPr bwMode="auto">
          <a:xfrm>
            <a:off x="381000" y="152400"/>
            <a:ext cx="6019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t>Central London Viewed from  the West:</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Box 1"/>
          <p:cNvSpPr txBox="1">
            <a:spLocks noChangeArrowheads="1"/>
          </p:cNvSpPr>
          <p:nvPr/>
        </p:nvSpPr>
        <p:spPr bwMode="auto">
          <a:xfrm>
            <a:off x="533400" y="228600"/>
            <a:ext cx="8229600"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t>Works Cited</a:t>
            </a:r>
          </a:p>
          <a:p>
            <a:r>
              <a:rPr lang="en-US"/>
              <a:t>“A guide for Cuntrey men In the famous Cittey of LONDON by the helpe of wich plot they shall be able to know how farr it is to any Street....” Web. 19 Dec 2009.</a:t>
            </a:r>
          </a:p>
          <a:p>
            <a:r>
              <a:rPr lang="en-US"/>
              <a:t> </a:t>
            </a:r>
          </a:p>
          <a:p>
            <a:r>
              <a:rPr lang="en-US"/>
              <a:t>“A Plan for Rebuilding the CITY after the fire Design'd by that Great Architect SR CHRISTOPHR WREN and approv'd of by King and PARLIAMENT.” Web. 19 Dec 2009.</a:t>
            </a:r>
          </a:p>
          <a:p>
            <a:r>
              <a:rPr lang="en-US"/>
              <a:t> </a:t>
            </a:r>
          </a:p>
          <a:p>
            <a:r>
              <a:rPr lang="en-US"/>
              <a:t>“bankside.jpg (JPEG Image, 937x571 pixels) - Scaled (71%).” Web. 19 Dec 2009.</a:t>
            </a:r>
          </a:p>
          <a:p>
            <a:r>
              <a:rPr lang="en-US"/>
              <a:t> </a:t>
            </a:r>
          </a:p>
          <a:p>
            <a:r>
              <a:rPr lang="en-US"/>
              <a:t>“Elizabethan Authors - London Theaters.” Web. 19 Dec 2009.</a:t>
            </a:r>
          </a:p>
          <a:p>
            <a:r>
              <a:rPr lang="en-US"/>
              <a:t> </a:t>
            </a:r>
          </a:p>
          <a:p>
            <a:r>
              <a:rPr lang="en-US"/>
              <a:t>“Elizabethan Crime and Punishment.” Web. 19 Dec 2009.</a:t>
            </a:r>
          </a:p>
          <a:p>
            <a:r>
              <a:rPr lang="en-US"/>
              <a:t> </a:t>
            </a:r>
          </a:p>
          <a:p>
            <a:endParaRPr lang="en-US"/>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Box 1"/>
          <p:cNvSpPr txBox="1">
            <a:spLocks noChangeArrowheads="1"/>
          </p:cNvSpPr>
          <p:nvPr/>
        </p:nvSpPr>
        <p:spPr bwMode="auto">
          <a:xfrm>
            <a:off x="685800" y="457200"/>
            <a:ext cx="8153400"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t>“JSTOR: Shakespeare Quarterly, Vol. 44, No. 2 (Summer, 1993), pp. 202-227.” Web. 19 Dec 2009.</a:t>
            </a:r>
          </a:p>
          <a:p>
            <a:r>
              <a:rPr lang="en-US"/>
              <a:t> </a:t>
            </a:r>
          </a:p>
          <a:p>
            <a:r>
              <a:rPr lang="en-US"/>
              <a:t>“Luminarium Encyclopedia: Visscher's Panoramic View of London, 1616 [Historical Map].” Web. 19 Dec 2009.</a:t>
            </a:r>
          </a:p>
          <a:p>
            <a:r>
              <a:rPr lang="en-US"/>
              <a:t> </a:t>
            </a:r>
          </a:p>
          <a:p>
            <a:r>
              <a:rPr lang="en-US"/>
              <a:t>“may day... - lancashire's MySpace Blog |.” Web. 19 Dec 2009.</a:t>
            </a:r>
          </a:p>
          <a:p>
            <a:r>
              <a:rPr lang="en-US"/>
              <a:t> </a:t>
            </a:r>
          </a:p>
          <a:p>
            <a:r>
              <a:rPr lang="en-US"/>
              <a:t>“Mystery play - Wikipedia, the free encyclopedia.” Web. 19 Dec 2009.</a:t>
            </a:r>
          </a:p>
          <a:p>
            <a:r>
              <a:rPr lang="en-US"/>
              <a:t> </a:t>
            </a:r>
          </a:p>
          <a:p>
            <a:r>
              <a:rPr lang="en-US"/>
              <a:t>“Piccolo Theatre Ensemble Commedia dell'arte Resources.” Web. 19 Dec 2009.</a:t>
            </a:r>
          </a:p>
          <a:p>
            <a:r>
              <a:rPr lang="en-US"/>
              <a:t> </a:t>
            </a:r>
          </a:p>
          <a:p>
            <a:r>
              <a:rPr lang="en-US"/>
              <a:t>“Ralph Roister Doister.” Web. 19 Dec 2009.</a:t>
            </a:r>
          </a:p>
          <a:p>
            <a:r>
              <a:rPr lang="en-US"/>
              <a:t> </a:t>
            </a:r>
          </a:p>
          <a:p>
            <a:endParaRPr lang="en-US"/>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Box 1"/>
          <p:cNvSpPr txBox="1">
            <a:spLocks noChangeArrowheads="1"/>
          </p:cNvSpPr>
          <p:nvPr/>
        </p:nvSpPr>
        <p:spPr bwMode="auto">
          <a:xfrm>
            <a:off x="838200" y="304800"/>
            <a:ext cx="769620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t>“Renaissance English Drama: From Medieval to Renaissance..” Web. 19 Dec 2009.</a:t>
            </a:r>
          </a:p>
          <a:p>
            <a:r>
              <a:rPr lang="en-US"/>
              <a:t> </a:t>
            </a:r>
          </a:p>
          <a:p>
            <a:r>
              <a:rPr lang="en-US"/>
              <a:t>“Richard Tarlton - Wikipedia, the free encyclopedia.” Web. 19 Dec 2009.</a:t>
            </a:r>
          </a:p>
          <a:p>
            <a:r>
              <a:rPr lang="en-US"/>
              <a:t> </a:t>
            </a:r>
          </a:p>
          <a:p>
            <a:r>
              <a:rPr lang="en-US"/>
              <a:t>“SQM-History-About the QM.” Web. 19 Dec 2009.</a:t>
            </a:r>
          </a:p>
          <a:p>
            <a:r>
              <a:rPr lang="en-US"/>
              <a:t> </a:t>
            </a:r>
          </a:p>
          <a:p>
            <a:r>
              <a:rPr lang="en-US"/>
              <a:t>“Stronghold 2 Heaven: Vernacular Drama of the Middle Ages.” Web. 19 Dec 2009.</a:t>
            </a:r>
          </a:p>
          <a:p>
            <a:r>
              <a:rPr lang="en-US"/>
              <a:t> </a:t>
            </a:r>
          </a:p>
          <a:p>
            <a:r>
              <a:rPr lang="en-US"/>
              <a:t>“The Rose.” Web. 19 Dec 2009.</a:t>
            </a:r>
          </a:p>
          <a:p>
            <a:r>
              <a:rPr lang="en-US"/>
              <a:t> </a:t>
            </a:r>
          </a:p>
          <a:p>
            <a:r>
              <a:rPr lang="en-US"/>
              <a:t>“The+execution+of+Guy+Fawkes'+(Guy+Fawkes)+by+Claes+(Nicolaes)+Jansz+Visscher.jpg (JPEG Image, 2400x1690 pixels) - Scaled (30%).” Web. 19 Dec 2009.</a:t>
            </a:r>
          </a:p>
          <a:p>
            <a:r>
              <a:rPr lang="en-US"/>
              <a:t> </a:t>
            </a:r>
          </a:p>
          <a:p>
            <a:endParaRPr lang="en-US"/>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Box 1"/>
          <p:cNvSpPr txBox="1">
            <a:spLocks noChangeArrowheads="1"/>
          </p:cNvSpPr>
          <p:nvPr/>
        </p:nvSpPr>
        <p:spPr bwMode="auto">
          <a:xfrm>
            <a:off x="762000" y="533400"/>
            <a:ext cx="7696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t>“Titus.” Web. 19 Dec 2009.</a:t>
            </a:r>
          </a:p>
          <a:p>
            <a:r>
              <a:rPr lang="en-US"/>
              <a:t> </a:t>
            </a:r>
          </a:p>
          <a:p>
            <a:r>
              <a:rPr lang="en-US"/>
              <a:t>“Twelfth Night (holiday) - Wikipedia, the free encyclopedia.” Web. 19 Dec 2009.</a:t>
            </a:r>
          </a:p>
          <a:p>
            <a:r>
              <a:rPr lang="en-US"/>
              <a:t> </a:t>
            </a:r>
          </a:p>
          <a:p>
            <a:r>
              <a:rPr lang="en-US"/>
              <a:t>“Wrong Side of the River: London's disreputable South Bank in the sixteenth and seventeenth century. Jessica A. Browner.” Web. 19 Dec 2009.</a:t>
            </a:r>
          </a:p>
          <a:p>
            <a:endParaRPr lang="en-US"/>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1"/>
          <p:cNvSpPr>
            <a:spLocks noChangeArrowheads="1"/>
          </p:cNvSpPr>
          <p:nvPr/>
        </p:nvSpPr>
        <p:spPr bwMode="auto">
          <a:xfrm>
            <a:off x="304800" y="838200"/>
            <a:ext cx="82296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Jokinen, Anniina. </a:t>
            </a:r>
            <a:r>
              <a:rPr lang="en-US">
                <a:hlinkClick r:id="rId2"/>
              </a:rPr>
              <a:t>Renaissance English Drama: From Medieval to Renaissance</a:t>
            </a:r>
            <a:endParaRPr lang="en-US"/>
          </a:p>
          <a:p>
            <a:endParaRPr lang="en-US"/>
          </a:p>
          <a:p>
            <a:r>
              <a:rPr lang="en-US" i="1">
                <a:hlinkClick r:id="rId3"/>
              </a:rPr>
              <a:t>Shakespeare's Life and Times</a:t>
            </a:r>
            <a:endParaRPr lang="en-US" i="1"/>
          </a:p>
          <a:p>
            <a:endParaRPr lang="en-US" i="1"/>
          </a:p>
          <a:p>
            <a:r>
              <a:rPr lang="en-US">
                <a:hlinkClick r:id="rId4"/>
              </a:rPr>
              <a:t>Wrong Side of the River: London's disreputable South Bank in the sixteenth and seventeenth century.</a:t>
            </a:r>
            <a:endParaRPr lang="en-US"/>
          </a:p>
          <a:p>
            <a:endParaRPr lang="en-US" i="1"/>
          </a:p>
          <a:p>
            <a:endParaRPr lang="en-US" i="1"/>
          </a:p>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l="14603" t="22701" r="32031" b="22835"/>
          <a:stretch>
            <a:fillRect/>
          </a:stretch>
        </p:blipFill>
        <p:spPr bwMode="auto">
          <a:xfrm>
            <a:off x="1219200" y="762000"/>
            <a:ext cx="6946900" cy="531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2"/>
          <p:cNvSpPr txBox="1">
            <a:spLocks noChangeArrowheads="1"/>
          </p:cNvSpPr>
          <p:nvPr/>
        </p:nvSpPr>
        <p:spPr bwMode="auto">
          <a:xfrm>
            <a:off x="381000" y="6019800"/>
            <a:ext cx="8458200"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600"/>
              <a:t>Ranged above the rooflines are the towers of St. Dunstan’s in the West, the Middle Temple, and St. Clement’s Danes. The prominent structure west and north of St. Clement’s is the hall of Gray’s Inn. </a:t>
            </a:r>
            <a:r>
              <a:rPr lang="en-US" sz="1600">
                <a:cs typeface="Times New Roman" pitchFamily="18" charset="0"/>
              </a:rPr>
              <a:t>(</a:t>
            </a:r>
            <a:r>
              <a:rPr lang="en-US" sz="1600">
                <a:cs typeface="Times New Roman" pitchFamily="18" charset="0"/>
                <a:hlinkClick r:id="rId4"/>
              </a:rPr>
              <a:t>Utrecht Panorama 1597</a:t>
            </a:r>
            <a:r>
              <a:rPr lang="en-US" sz="1600">
                <a:cs typeface="Times New Roman" pitchFamily="18" charset="0"/>
              </a:rPr>
              <a:t>)</a:t>
            </a:r>
            <a:endParaRPr lang="en-US" sz="1600"/>
          </a:p>
          <a:p>
            <a:endParaRPr lang="en-US"/>
          </a:p>
        </p:txBody>
      </p:sp>
      <p:sp>
        <p:nvSpPr>
          <p:cNvPr id="16388" name="TextBox 3"/>
          <p:cNvSpPr txBox="1">
            <a:spLocks noChangeArrowheads="1"/>
          </p:cNvSpPr>
          <p:nvPr/>
        </p:nvSpPr>
        <p:spPr bwMode="auto">
          <a:xfrm>
            <a:off x="381000" y="152400"/>
            <a:ext cx="6019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t>Central London Viewed from  the West: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noChangeArrowheads="1"/>
          </p:cNvPicPr>
          <p:nvPr/>
        </p:nvPicPr>
        <p:blipFill>
          <a:blip r:embed="rId3">
            <a:extLst>
              <a:ext uri="{28A0092B-C50C-407E-A947-70E740481C1C}">
                <a14:useLocalDpi xmlns:a14="http://schemas.microsoft.com/office/drawing/2010/main" val="0"/>
              </a:ext>
            </a:extLst>
          </a:blip>
          <a:srcRect l="13045" t="26788" r="32813" b="19476"/>
          <a:stretch>
            <a:fillRect/>
          </a:stretch>
        </p:blipFill>
        <p:spPr bwMode="auto">
          <a:xfrm>
            <a:off x="838200" y="533400"/>
            <a:ext cx="7650163"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3"/>
          <p:cNvSpPr txBox="1">
            <a:spLocks noChangeArrowheads="1"/>
          </p:cNvSpPr>
          <p:nvPr/>
        </p:nvSpPr>
        <p:spPr bwMode="auto">
          <a:xfrm>
            <a:off x="457200" y="6273800"/>
            <a:ext cx="8458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600"/>
              <a:t>To the far west and south looms Westminster Abbey. The flagged turrets in the distance between Gray’s Inn and Westminster Abbey may belong to Lambeth Palace. </a:t>
            </a:r>
            <a:r>
              <a:rPr lang="en-US" sz="1600">
                <a:cs typeface="Times New Roman" pitchFamily="18" charset="0"/>
              </a:rPr>
              <a:t>(</a:t>
            </a:r>
            <a:r>
              <a:rPr lang="en-US" sz="1600">
                <a:cs typeface="Times New Roman" pitchFamily="18" charset="0"/>
                <a:hlinkClick r:id="rId4"/>
              </a:rPr>
              <a:t>Utrecht Panorama 1597</a:t>
            </a:r>
            <a:r>
              <a:rPr lang="en-US" sz="1600">
                <a:cs typeface="Times New Roman" pitchFamily="18" charset="0"/>
              </a:rPr>
              <a:t>)</a:t>
            </a:r>
            <a:endParaRPr lang="en-US" sz="1600"/>
          </a:p>
        </p:txBody>
      </p:sp>
      <p:sp>
        <p:nvSpPr>
          <p:cNvPr id="17412" name="TextBox 3"/>
          <p:cNvSpPr txBox="1">
            <a:spLocks noChangeArrowheads="1"/>
          </p:cNvSpPr>
          <p:nvPr/>
        </p:nvSpPr>
        <p:spPr bwMode="auto">
          <a:xfrm>
            <a:off x="381000" y="152400"/>
            <a:ext cx="6019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t>Central London Viewed from  the West: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p:cNvSpPr txBox="1">
            <a:spLocks noChangeArrowheads="1"/>
          </p:cNvSpPr>
          <p:nvPr/>
        </p:nvSpPr>
        <p:spPr bwMode="auto">
          <a:xfrm>
            <a:off x="685800" y="914400"/>
            <a:ext cx="419100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b="1"/>
              <a:t>English Drama</a:t>
            </a:r>
            <a:r>
              <a:rPr lang="en-US" sz="1800"/>
              <a:t>, which flowered in the age of Elizabeth, had been developing for centuries. By the time Henry VII became King of England in 1509, drama extended to all corners of the Commonwealth and to every level of Tudor society. Drama was available in many forms. In a single community one could attend a saints play at the local parish church, a Corpus Christi pageant in the local market square, a morality play or interlude at the guildhall and a folk play on the village green. The King was regularly entertained with masques, pageants and dramatic interludes at court banquets. He also personally supported drama through his patronage of both adult and children’s groups.</a:t>
            </a:r>
            <a:r>
              <a:rPr lang="en-US" sz="1800" i="1"/>
              <a:t> </a:t>
            </a:r>
            <a:r>
              <a:rPr lang="en-US" sz="1800"/>
              <a:t>(</a:t>
            </a:r>
            <a:r>
              <a:rPr lang="en-US" sz="1800">
                <a:hlinkClick r:id="rId2"/>
              </a:rPr>
              <a:t>O’Brien</a:t>
            </a:r>
            <a:r>
              <a:rPr lang="en-US" sz="1800"/>
              <a:t>) </a:t>
            </a:r>
          </a:p>
        </p:txBody>
      </p:sp>
      <p:pic>
        <p:nvPicPr>
          <p:cNvPr id="1843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762000"/>
            <a:ext cx="31591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5"/>
          <p:cNvSpPr txBox="1">
            <a:spLocks noChangeArrowheads="1"/>
          </p:cNvSpPr>
          <p:nvPr/>
        </p:nvSpPr>
        <p:spPr bwMode="auto">
          <a:xfrm>
            <a:off x="5334000" y="57912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t>Henry VII</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
          <p:cNvSpPr txBox="1">
            <a:spLocks noChangeArrowheads="1"/>
          </p:cNvSpPr>
          <p:nvPr/>
        </p:nvSpPr>
        <p:spPr bwMode="auto">
          <a:xfrm>
            <a:off x="381000" y="685800"/>
            <a:ext cx="40386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b="1"/>
              <a:t>Miracle Plays:  T</a:t>
            </a:r>
            <a:r>
              <a:rPr lang="en-US" sz="1800"/>
              <a:t>he earliest form of English Drama were the Miracle plays which depicted the lives, miracles, and martyrdom of saints. Initially, the plays enhanced religious feast days and festivals, beginning in the 10th and 11th centuries. As their popularity spread, the plays were written in the vernacular and used to teach Bible stories to a largely illiterate population. By the 13th century, miracle plays were being performed at public festivals. Mary and St. Nicholas were two of the favorite subjects. During the Reformation, Miracle plays in England were finally banned by Henry VIII. Only two English Miracle plays survive: </a:t>
            </a:r>
            <a:r>
              <a:rPr lang="en-US" sz="1800" i="1"/>
              <a:t>The Conversion of Saint Paul </a:t>
            </a:r>
            <a:r>
              <a:rPr lang="en-US" sz="1800"/>
              <a:t>and </a:t>
            </a:r>
            <a:r>
              <a:rPr lang="en-US" sz="1800" i="1"/>
              <a:t>Mary Magdalene. (</a:t>
            </a:r>
            <a:r>
              <a:rPr lang="en-US" sz="1800">
                <a:hlinkClick r:id="rId2"/>
              </a:rPr>
              <a:t>Vernacular Drama of the Middle Ages</a:t>
            </a:r>
            <a:r>
              <a:rPr lang="en-US" sz="1800"/>
              <a:t> )</a:t>
            </a:r>
            <a:endParaRPr lang="en-US" sz="1800" i="1"/>
          </a:p>
          <a:p>
            <a:endParaRPr lang="en-US" sz="1800" i="1"/>
          </a:p>
          <a:p>
            <a:endParaRPr lang="en-US" sz="1800" i="1"/>
          </a:p>
        </p:txBody>
      </p:sp>
      <p:sp>
        <p:nvSpPr>
          <p:cNvPr id="19459" name="TextBox 4"/>
          <p:cNvSpPr txBox="1">
            <a:spLocks noChangeArrowheads="1"/>
          </p:cNvSpPr>
          <p:nvPr/>
        </p:nvSpPr>
        <p:spPr bwMode="auto">
          <a:xfrm>
            <a:off x="5181600" y="5410200"/>
            <a:ext cx="3429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1600" i="1"/>
              <a:t>Scenes from the Life of Joachim: 5. Joachim's Dream </a:t>
            </a:r>
            <a:r>
              <a:rPr lang="en-US" sz="1600"/>
              <a:t>1304-06 Fresco, 200 x 185 cm Cappella Scrovegni (Arena Chapel), Padua</a:t>
            </a:r>
          </a:p>
        </p:txBody>
      </p:sp>
      <p:pic>
        <p:nvPicPr>
          <p:cNvPr id="19460" name="Picture 2" descr="joachi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6900" y="1066800"/>
            <a:ext cx="4521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
          <p:cNvSpPr txBox="1">
            <a:spLocks noChangeArrowheads="1"/>
          </p:cNvSpPr>
          <p:nvPr/>
        </p:nvSpPr>
        <p:spPr bwMode="auto">
          <a:xfrm>
            <a:off x="228600" y="533400"/>
            <a:ext cx="723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t>Mystery Plays</a:t>
            </a:r>
          </a:p>
        </p:txBody>
      </p:sp>
      <p:sp>
        <p:nvSpPr>
          <p:cNvPr id="20483" name="TextBox 3"/>
          <p:cNvSpPr txBox="1">
            <a:spLocks noChangeArrowheads="1"/>
          </p:cNvSpPr>
          <p:nvPr/>
        </p:nvSpPr>
        <p:spPr bwMode="auto">
          <a:xfrm>
            <a:off x="228600" y="1143000"/>
            <a:ext cx="37338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t>During the 15</a:t>
            </a:r>
            <a:r>
              <a:rPr lang="en-US" sz="1800" baseline="30000"/>
              <a:t>th</a:t>
            </a:r>
            <a:r>
              <a:rPr lang="en-US" sz="1800"/>
              <a:t> century, pageant presentations of Bible stories associated with church holidays became popular parts of holiday festivals.  Different professional guilds were responsible for staging these pageants which told Bible stories like the Fall of Lucifer, Cain and Abel, Noah and the Flood, the Raising of Lazarus, the Nativity, the Crucifixion, the Harrowing of Hell, and the Resurrection.  Frequently, the pageants were put on floats and rolled through streets, even from town to town.  (</a:t>
            </a:r>
            <a:r>
              <a:rPr lang="en-US" sz="1800">
                <a:hlinkClick r:id="rId2"/>
              </a:rPr>
              <a:t>Wikipedia</a:t>
            </a:r>
            <a:r>
              <a:rPr lang="en-US" sz="1800"/>
              <a:t>)</a:t>
            </a:r>
          </a:p>
        </p:txBody>
      </p:sp>
      <p:sp>
        <p:nvSpPr>
          <p:cNvPr id="20484" name="TextBox 4"/>
          <p:cNvSpPr txBox="1">
            <a:spLocks noChangeArrowheads="1"/>
          </p:cNvSpPr>
          <p:nvPr/>
        </p:nvSpPr>
        <p:spPr bwMode="auto">
          <a:xfrm>
            <a:off x="3733800" y="5486400"/>
            <a:ext cx="5410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600"/>
              <a:t>Giotto, </a:t>
            </a:r>
            <a:r>
              <a:rPr lang="en-US" sz="1600" i="1"/>
              <a:t>Scenes from the Life of Christ: 9. Raising of Lazarus </a:t>
            </a:r>
            <a:r>
              <a:rPr lang="en-US" sz="1600"/>
              <a:t>1304-06 Fresco, 200 x 185 cm Cappella Scrovegni (Arena Chapel), Padua</a:t>
            </a:r>
          </a:p>
        </p:txBody>
      </p:sp>
      <p:pic>
        <p:nvPicPr>
          <p:cNvPr id="2048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609600"/>
            <a:ext cx="4770438" cy="445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Box 5"/>
          <p:cNvSpPr txBox="1">
            <a:spLocks noChangeArrowheads="1"/>
          </p:cNvSpPr>
          <p:nvPr/>
        </p:nvSpPr>
        <p:spPr bwMode="auto">
          <a:xfrm>
            <a:off x="381000" y="5867400"/>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hlinkClick r:id="rId4"/>
              </a:rPr>
              <a:t>The York Crucifixion</a:t>
            </a:r>
            <a:endParaRPr lang="en-US" sz="18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3"/>
          <p:cNvSpPr txBox="1">
            <a:spLocks noChangeArrowheads="1"/>
          </p:cNvSpPr>
          <p:nvPr/>
        </p:nvSpPr>
        <p:spPr bwMode="auto">
          <a:xfrm>
            <a:off x="4267200" y="5791200"/>
            <a:ext cx="4876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1800" i="1"/>
              <a:t>Long View of London from Bankside</a:t>
            </a:r>
            <a:r>
              <a:rPr lang="en-US" sz="1800"/>
              <a:t>, 1647, Wenceslaus Hollar (detail)</a:t>
            </a:r>
          </a:p>
        </p:txBody>
      </p:sp>
      <p:pic>
        <p:nvPicPr>
          <p:cNvPr id="3075" name="Picture 4" descr="Southwark: view of London from Southw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533400"/>
            <a:ext cx="41751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Box 3"/>
          <p:cNvSpPr txBox="1">
            <a:spLocks noChangeArrowheads="1"/>
          </p:cNvSpPr>
          <p:nvPr/>
        </p:nvSpPr>
        <p:spPr bwMode="auto">
          <a:xfrm>
            <a:off x="304800" y="1219200"/>
            <a:ext cx="41148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In 1600 London’s population had grown to around 200,000, in a nation of  five million. London was more than ten times as large as England’s greatest provincial city, Norwich -- a predominance unmatched by that of any other western metropolis save Amsterdam. The city’s population would swell even larger at different times of the year as farmers and merchants brought goods to town. It is estimated that one in six Englishmen would visit London each year. (</a:t>
            </a:r>
            <a:r>
              <a:rPr lang="en-US" sz="2000">
                <a:hlinkClick r:id="rId4"/>
              </a:rPr>
              <a:t>Browner</a:t>
            </a:r>
            <a:r>
              <a:rPr lang="en-US" sz="2000"/>
              <a:t>)</a:t>
            </a:r>
          </a:p>
        </p:txBody>
      </p:sp>
    </p:spTree>
  </p:cSld>
  <p:clrMapOvr>
    <a:masterClrMapping/>
  </p:clrMapOvr>
  <p:transition advTm="10355"/>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88925"/>
            <a:ext cx="6858000" cy="641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7"/>
          <p:cNvPicPr>
            <a:picLocks noChangeAspect="1" noChangeArrowheads="1"/>
          </p:cNvPicPr>
          <p:nvPr/>
        </p:nvPicPr>
        <p:blipFill>
          <a:blip r:embed="rId2">
            <a:extLst>
              <a:ext uri="{28A0092B-C50C-407E-A947-70E740481C1C}">
                <a14:useLocalDpi xmlns:a14="http://schemas.microsoft.com/office/drawing/2010/main" val="0"/>
              </a:ext>
            </a:extLst>
          </a:blip>
          <a:srcRect t="24031" b="33179"/>
          <a:stretch>
            <a:fillRect/>
          </a:stretch>
        </p:blipFill>
        <p:spPr bwMode="auto">
          <a:xfrm>
            <a:off x="152400" y="1371600"/>
            <a:ext cx="8763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7"/>
          <p:cNvPicPr>
            <a:picLocks noChangeAspect="1" noChangeArrowheads="1"/>
          </p:cNvPicPr>
          <p:nvPr/>
        </p:nvPicPr>
        <p:blipFill>
          <a:blip r:embed="rId2">
            <a:extLst>
              <a:ext uri="{28A0092B-C50C-407E-A947-70E740481C1C}">
                <a14:useLocalDpi xmlns:a14="http://schemas.microsoft.com/office/drawing/2010/main" val="0"/>
              </a:ext>
            </a:extLst>
          </a:blip>
          <a:srcRect l="32175" t="24031" r="22609" b="45065"/>
          <a:stretch>
            <a:fillRect/>
          </a:stretch>
        </p:blipFill>
        <p:spPr bwMode="auto">
          <a:xfrm>
            <a:off x="490538" y="685800"/>
            <a:ext cx="8229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7"/>
          <p:cNvPicPr>
            <a:picLocks noChangeAspect="1" noChangeArrowheads="1"/>
          </p:cNvPicPr>
          <p:nvPr/>
        </p:nvPicPr>
        <p:blipFill>
          <a:blip r:embed="rId2">
            <a:extLst>
              <a:ext uri="{28A0092B-C50C-407E-A947-70E740481C1C}">
                <a14:useLocalDpi xmlns:a14="http://schemas.microsoft.com/office/drawing/2010/main" val="0"/>
              </a:ext>
            </a:extLst>
          </a:blip>
          <a:srcRect l="44135" t="27614" r="22609" b="45065"/>
          <a:stretch>
            <a:fillRect/>
          </a:stretch>
        </p:blipFill>
        <p:spPr bwMode="auto">
          <a:xfrm>
            <a:off x="533400" y="304800"/>
            <a:ext cx="8229600" cy="6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7"/>
          <p:cNvPicPr>
            <a:picLocks noChangeAspect="1" noChangeArrowheads="1"/>
          </p:cNvPicPr>
          <p:nvPr/>
        </p:nvPicPr>
        <p:blipFill>
          <a:blip r:embed="rId2">
            <a:extLst>
              <a:ext uri="{28A0092B-C50C-407E-A947-70E740481C1C}">
                <a14:useLocalDpi xmlns:a14="http://schemas.microsoft.com/office/drawing/2010/main" val="0"/>
              </a:ext>
            </a:extLst>
          </a:blip>
          <a:srcRect l="44135" t="31567" r="44164" b="47292"/>
          <a:stretch>
            <a:fillRect/>
          </a:stretch>
        </p:blipFill>
        <p:spPr bwMode="auto">
          <a:xfrm>
            <a:off x="2209800" y="228600"/>
            <a:ext cx="3810000" cy="643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7"/>
          <p:cNvPicPr>
            <a:picLocks noChangeAspect="1" noChangeArrowheads="1"/>
          </p:cNvPicPr>
          <p:nvPr/>
        </p:nvPicPr>
        <p:blipFill>
          <a:blip r:embed="rId2">
            <a:extLst>
              <a:ext uri="{28A0092B-C50C-407E-A947-70E740481C1C}">
                <a14:useLocalDpi xmlns:a14="http://schemas.microsoft.com/office/drawing/2010/main" val="0"/>
              </a:ext>
            </a:extLst>
          </a:blip>
          <a:srcRect l="53064" t="27614" r="31847" b="55257"/>
          <a:stretch>
            <a:fillRect/>
          </a:stretch>
        </p:blipFill>
        <p:spPr bwMode="auto">
          <a:xfrm>
            <a:off x="1752600" y="457200"/>
            <a:ext cx="5715000" cy="606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7"/>
          <p:cNvPicPr>
            <a:picLocks noChangeAspect="1" noChangeArrowheads="1"/>
          </p:cNvPicPr>
          <p:nvPr/>
        </p:nvPicPr>
        <p:blipFill>
          <a:blip r:embed="rId2">
            <a:extLst>
              <a:ext uri="{28A0092B-C50C-407E-A947-70E740481C1C}">
                <a14:useLocalDpi xmlns:a14="http://schemas.microsoft.com/office/drawing/2010/main" val="0"/>
              </a:ext>
            </a:extLst>
          </a:blip>
          <a:srcRect l="66612" t="28932" r="22609" b="52621"/>
          <a:stretch>
            <a:fillRect/>
          </a:stretch>
        </p:blipFill>
        <p:spPr bwMode="auto">
          <a:xfrm>
            <a:off x="2971800" y="609600"/>
            <a:ext cx="36195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838200" y="5715000"/>
            <a:ext cx="7772400" cy="1143000"/>
          </a:xfrm>
        </p:spPr>
        <p:txBody>
          <a:bodyPr/>
          <a:lstStyle/>
          <a:p>
            <a:r>
              <a:rPr lang="en-US" sz="2000" smtClean="0"/>
              <a:t>Mystery Play Wagon</a:t>
            </a:r>
          </a:p>
        </p:txBody>
      </p:sp>
      <p:pic>
        <p:nvPicPr>
          <p:cNvPr id="28675" name="Picture 4" descr="Staged Pageant Wag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225" y="685800"/>
            <a:ext cx="81819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5715000"/>
            <a:ext cx="7772400" cy="1143000"/>
          </a:xfrm>
        </p:spPr>
        <p:txBody>
          <a:bodyPr/>
          <a:lstStyle/>
          <a:p>
            <a:r>
              <a:rPr lang="en-US" sz="2000" smtClean="0"/>
              <a:t>Mystery Play Wagons</a:t>
            </a:r>
          </a:p>
        </p:txBody>
      </p:sp>
      <p:pic>
        <p:nvPicPr>
          <p:cNvPr id="29699" name="Picture 4" descr="Staged Pageant Wagons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88" y="838200"/>
            <a:ext cx="80962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7213" y="228600"/>
            <a:ext cx="5672137"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5"/>
          <p:cNvSpPr txBox="1">
            <a:spLocks noChangeArrowheads="1"/>
          </p:cNvSpPr>
          <p:nvPr/>
        </p:nvSpPr>
        <p:spPr bwMode="auto">
          <a:xfrm>
            <a:off x="1981200" y="5867400"/>
            <a:ext cx="5715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t>Middle English pageant wagon.scene of Christ before Pilate. From Sharp, </a:t>
            </a:r>
            <a:r>
              <a:rPr lang="en-US" sz="1800" i="1"/>
              <a:t>A Dissertation</a:t>
            </a:r>
            <a:br>
              <a:rPr lang="en-US" sz="1800" i="1"/>
            </a:br>
            <a:r>
              <a:rPr lang="en-US" sz="1800" i="1"/>
              <a:t>on the Pageants</a:t>
            </a:r>
            <a:r>
              <a:rPr lang="en-US" sz="1800"/>
              <a:t>... (1825)</a:t>
            </a:r>
          </a:p>
          <a:p>
            <a:endParaRPr lang="en-US" sz="18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85800"/>
            <a:ext cx="76009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5"/>
          <p:cNvSpPr txBox="1">
            <a:spLocks noChangeArrowheads="1"/>
          </p:cNvSpPr>
          <p:nvPr/>
        </p:nvSpPr>
        <p:spPr bwMode="auto">
          <a:xfrm>
            <a:off x="1905000" y="5867400"/>
            <a:ext cx="5181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000"/>
              <a:t>Agas Map of London 1572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914400"/>
            <a:ext cx="4110038"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2"/>
          <p:cNvSpPr txBox="1">
            <a:spLocks noChangeArrowheads="1"/>
          </p:cNvSpPr>
          <p:nvPr/>
        </p:nvSpPr>
        <p:spPr bwMode="auto">
          <a:xfrm>
            <a:off x="304800" y="838200"/>
            <a:ext cx="3962400" cy="529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Morality Plays</a:t>
            </a:r>
          </a:p>
          <a:p>
            <a:endParaRPr lang="en-US"/>
          </a:p>
          <a:p>
            <a:r>
              <a:rPr lang="en-US" sz="1800"/>
              <a:t>After the ban of Mystery plays during Henry VIII’s reign, Morality plays were intended to teach religious values, but their message was not tied to the static theology of the scriptures . The form had become flexible enough to include the personal views of the author towards political, religious or moral matters. The most famous morality play of the 16</a:t>
            </a:r>
            <a:r>
              <a:rPr lang="en-US" sz="1800" baseline="30000"/>
              <a:t>th</a:t>
            </a:r>
            <a:r>
              <a:rPr lang="en-US" sz="1800"/>
              <a:t> c. was entitled </a:t>
            </a:r>
            <a:r>
              <a:rPr lang="en-US" sz="1800" i="1"/>
              <a:t>Everyman</a:t>
            </a:r>
            <a:r>
              <a:rPr lang="en-US" sz="1800"/>
              <a:t>.  In this allegory our hero is tempted by the Devil and struggles for his soul with the seven deadly sins. (</a:t>
            </a:r>
            <a:r>
              <a:rPr lang="en-US" sz="1800">
                <a:hlinkClick r:id="rId3"/>
              </a:rPr>
              <a:t>O’Brien</a:t>
            </a:r>
            <a:r>
              <a:rPr lang="en-US" sz="1800"/>
              <a:t>)</a:t>
            </a:r>
          </a:p>
          <a:p>
            <a:endParaRPr lang="en-US" sz="1800"/>
          </a:p>
          <a:p>
            <a:endParaRPr lang="en-US" sz="1800"/>
          </a:p>
          <a:p>
            <a:endParaRPr lang="en-US"/>
          </a:p>
        </p:txBody>
      </p:sp>
      <p:sp>
        <p:nvSpPr>
          <p:cNvPr id="31748" name="TextBox 3"/>
          <p:cNvSpPr txBox="1">
            <a:spLocks noChangeArrowheads="1"/>
          </p:cNvSpPr>
          <p:nvPr/>
        </p:nvSpPr>
        <p:spPr bwMode="auto">
          <a:xfrm>
            <a:off x="4876800" y="5791200"/>
            <a:ext cx="3733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t>Title Page of </a:t>
            </a:r>
            <a:r>
              <a:rPr lang="en-US" sz="1800" i="1"/>
              <a:t>Everyman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3"/>
          <p:cNvSpPr txBox="1">
            <a:spLocks noChangeArrowheads="1"/>
          </p:cNvSpPr>
          <p:nvPr/>
        </p:nvSpPr>
        <p:spPr bwMode="auto">
          <a:xfrm>
            <a:off x="228600" y="533400"/>
            <a:ext cx="4343400" cy="60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Holiday Festivals</a:t>
            </a:r>
          </a:p>
          <a:p>
            <a:endParaRPr lang="en-US" sz="1800"/>
          </a:p>
          <a:p>
            <a:r>
              <a:rPr lang="en-US" sz="1800"/>
              <a:t>Elizabethan holidays provided ample opportunities for dramatic play. During these holidays entire communities embraced the Dionysian spirit and assumed traditional roles drawn from folk traditions. For instance, on May Day it became the custom to get up early and go into the woods to select a tall elm, cut it down, paint it and erect it in a public place, then it was adorned with garlands, ensigns and streamers. So prevalent was early rising on May Day that Shakespeare refers to it in </a:t>
            </a:r>
            <a:r>
              <a:rPr lang="en-US" sz="1800" i="1"/>
              <a:t>Henry VIII</a:t>
            </a:r>
            <a:r>
              <a:rPr lang="en-US" sz="1800"/>
              <a:t>:</a:t>
            </a:r>
            <a:br>
              <a:rPr lang="en-US" sz="1800"/>
            </a:br>
            <a:endParaRPr lang="en-US" sz="1800"/>
          </a:p>
          <a:p>
            <a:r>
              <a:rPr lang="en-US" sz="1800"/>
              <a:t>Pray Sir, be patient: tis as much impossible</a:t>
            </a:r>
            <a:br>
              <a:rPr lang="en-US" sz="1800"/>
            </a:br>
            <a:r>
              <a:rPr lang="en-US" sz="1800"/>
              <a:t>(Unless we sweep them from the door with cannons,)</a:t>
            </a:r>
            <a:br>
              <a:rPr lang="en-US" sz="1800"/>
            </a:br>
            <a:r>
              <a:rPr lang="en-US" sz="1800"/>
              <a:t>To scatter them, as tis to make them sleep</a:t>
            </a:r>
            <a:br>
              <a:rPr lang="en-US" sz="1800"/>
            </a:br>
            <a:r>
              <a:rPr lang="en-US" sz="1800"/>
              <a:t>On May-day morning; which will never be.</a:t>
            </a:r>
          </a:p>
          <a:p>
            <a:r>
              <a:rPr lang="en-US" sz="1800"/>
              <a:t>(</a:t>
            </a:r>
            <a:r>
              <a:rPr lang="en-US" sz="1800">
                <a:hlinkClick r:id="rId2"/>
              </a:rPr>
              <a:t>Lancashire</a:t>
            </a:r>
            <a:r>
              <a:rPr lang="en-US" sz="1800"/>
              <a:t>)</a:t>
            </a:r>
          </a:p>
        </p:txBody>
      </p:sp>
      <p:pic>
        <p:nvPicPr>
          <p:cNvPr id="32771" name="Picture 2"/>
          <p:cNvPicPr>
            <a:picLocks noChangeAspect="1" noChangeArrowheads="1"/>
          </p:cNvPicPr>
          <p:nvPr/>
        </p:nvPicPr>
        <p:blipFill>
          <a:blip r:embed="rId3">
            <a:extLst>
              <a:ext uri="{28A0092B-C50C-407E-A947-70E740481C1C}">
                <a14:useLocalDpi xmlns:a14="http://schemas.microsoft.com/office/drawing/2010/main" val="0"/>
              </a:ext>
            </a:extLst>
          </a:blip>
          <a:srcRect l="6465" r="46432"/>
          <a:stretch>
            <a:fillRect/>
          </a:stretch>
        </p:blipFill>
        <p:spPr bwMode="auto">
          <a:xfrm>
            <a:off x="4876800" y="533400"/>
            <a:ext cx="38862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Box 5"/>
          <p:cNvSpPr txBox="1">
            <a:spLocks noChangeArrowheads="1"/>
          </p:cNvSpPr>
          <p:nvPr/>
        </p:nvSpPr>
        <p:spPr bwMode="auto">
          <a:xfrm>
            <a:off x="4648200" y="6288088"/>
            <a:ext cx="4343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t>Peter Breugel</a:t>
            </a:r>
            <a:r>
              <a:rPr lang="en-US" sz="1800" i="1"/>
              <a:t>, </a:t>
            </a:r>
            <a:r>
              <a:rPr lang="en-US" sz="1800"/>
              <a:t>Detail from </a:t>
            </a:r>
            <a:r>
              <a:rPr lang="en-US" sz="1800" i="1"/>
              <a:t>The Peasant Dance</a:t>
            </a:r>
            <a:r>
              <a:rPr lang="en-US" sz="1800"/>
              <a:t>, 1568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57200"/>
            <a:ext cx="8250238"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2"/>
          <p:cNvSpPr txBox="1">
            <a:spLocks noChangeArrowheads="1"/>
          </p:cNvSpPr>
          <p:nvPr/>
        </p:nvSpPr>
        <p:spPr bwMode="auto">
          <a:xfrm>
            <a:off x="1676400" y="6248400"/>
            <a:ext cx="609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000"/>
              <a:t>Peter Breugel</a:t>
            </a:r>
            <a:r>
              <a:rPr lang="en-US" sz="2000" i="1"/>
              <a:t>, The Peasant Dance</a:t>
            </a:r>
            <a:r>
              <a:rPr lang="en-US" sz="2000"/>
              <a:t>, 1568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l="648" t="11458" r="2344" b="9375"/>
          <a:stretch>
            <a:fillRect/>
          </a:stretch>
        </p:blipFill>
        <p:spPr bwMode="auto">
          <a:xfrm>
            <a:off x="0" y="533400"/>
            <a:ext cx="9144000" cy="559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Box 3"/>
          <p:cNvSpPr txBox="1">
            <a:spLocks noChangeArrowheads="1"/>
          </p:cNvSpPr>
          <p:nvPr/>
        </p:nvSpPr>
        <p:spPr bwMode="auto">
          <a:xfrm>
            <a:off x="1524000" y="6172200"/>
            <a:ext cx="647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t>Peter Breughel the Younger, </a:t>
            </a:r>
            <a:r>
              <a:rPr lang="en-US" sz="1800" i="1"/>
              <a:t>The Kermesse of St George </a:t>
            </a:r>
            <a:r>
              <a:rPr lang="en-US" sz="1800"/>
              <a:t>1628</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l="848" t="11458" r="3125" b="9375"/>
          <a:stretch>
            <a:fillRect/>
          </a:stretch>
        </p:blipFill>
        <p:spPr bwMode="auto">
          <a:xfrm>
            <a:off x="304800" y="838200"/>
            <a:ext cx="862647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2"/>
          <p:cNvSpPr txBox="1">
            <a:spLocks noChangeArrowheads="1"/>
          </p:cNvSpPr>
          <p:nvPr/>
        </p:nvSpPr>
        <p:spPr bwMode="auto">
          <a:xfrm>
            <a:off x="914400" y="6324600"/>
            <a:ext cx="7620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t>Detail from Peter Breughel the Younger, </a:t>
            </a:r>
            <a:r>
              <a:rPr lang="en-US" sz="1800" i="1"/>
              <a:t>The Kermesse of St George </a:t>
            </a:r>
            <a:r>
              <a:rPr lang="en-US" sz="1800"/>
              <a:t>1628</a:t>
            </a:r>
          </a:p>
          <a:p>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l="1563" t="11458" r="2344" b="9375"/>
          <a:stretch>
            <a:fillRect/>
          </a:stretch>
        </p:blipFill>
        <p:spPr bwMode="auto">
          <a:xfrm>
            <a:off x="228600" y="609600"/>
            <a:ext cx="875665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2"/>
          <p:cNvSpPr txBox="1">
            <a:spLocks noChangeArrowheads="1"/>
          </p:cNvSpPr>
          <p:nvPr/>
        </p:nvSpPr>
        <p:spPr bwMode="auto">
          <a:xfrm>
            <a:off x="914400" y="6119813"/>
            <a:ext cx="7620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t>Detail from Peter Breughel the Younger, </a:t>
            </a:r>
            <a:r>
              <a:rPr lang="en-US" sz="1800" i="1"/>
              <a:t>The Kermesse of St George </a:t>
            </a:r>
            <a:r>
              <a:rPr lang="en-US" sz="1800"/>
              <a:t>1628</a:t>
            </a:r>
          </a:p>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l="21094" t="12500" r="25781" b="16667"/>
          <a:stretch>
            <a:fillRect/>
          </a:stretch>
        </p:blipFill>
        <p:spPr bwMode="auto">
          <a:xfrm>
            <a:off x="1447800" y="228600"/>
            <a:ext cx="6172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2"/>
          <p:cNvSpPr txBox="1">
            <a:spLocks noChangeArrowheads="1"/>
          </p:cNvSpPr>
          <p:nvPr/>
        </p:nvSpPr>
        <p:spPr bwMode="auto">
          <a:xfrm>
            <a:off x="914400" y="6488113"/>
            <a:ext cx="76200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t>Detail from Peter Breughel the Younger, </a:t>
            </a:r>
            <a:r>
              <a:rPr lang="en-US" sz="1800" i="1"/>
              <a:t>The Kermesse of St George </a:t>
            </a:r>
            <a:r>
              <a:rPr lang="en-US" sz="1800"/>
              <a:t>1628</a:t>
            </a:r>
          </a:p>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996950"/>
            <a:ext cx="4033838" cy="548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6"/>
          <p:cNvSpPr txBox="1">
            <a:spLocks noChangeArrowheads="1"/>
          </p:cNvSpPr>
          <p:nvPr/>
        </p:nvSpPr>
        <p:spPr bwMode="auto">
          <a:xfrm>
            <a:off x="533400" y="1447800"/>
            <a:ext cx="38862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b="1"/>
              <a:t>Twelfth Night’s Lord of Misrule</a:t>
            </a:r>
          </a:p>
          <a:p>
            <a:endParaRPr lang="en-US" sz="1800"/>
          </a:p>
          <a:p>
            <a:r>
              <a:rPr lang="en-US" sz="1800"/>
              <a:t>Much of the Christmas season’s merriment derived from the pagan traditions of the Roman Saturnalia which celebrated the Winter Solstice holiday by allowing servants to switch roles with masters and rule for a day.  The early Church fathers appropriated key aspects of this holiday to celebrate the birth of Jesus: feasting, gift giving, cross dressing, tomfoolery,  and the Lord of the Holiday, St. Nicholas. (</a:t>
            </a:r>
            <a:r>
              <a:rPr lang="en-US" sz="1800">
                <a:hlinkClick r:id="rId4"/>
              </a:rPr>
              <a:t>Wikipedia</a:t>
            </a:r>
            <a:r>
              <a:rPr lang="en-US" sz="1800"/>
              <a: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62171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2"/>
          <p:cNvSpPr txBox="1">
            <a:spLocks noChangeArrowheads="1"/>
          </p:cNvSpPr>
          <p:nvPr/>
        </p:nvSpPr>
        <p:spPr bwMode="auto">
          <a:xfrm>
            <a:off x="1752600" y="6096000"/>
            <a:ext cx="5943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t>Rubens </a:t>
            </a:r>
            <a:r>
              <a:rPr lang="en-US" i="1"/>
              <a:t>The Kermiss </a:t>
            </a:r>
            <a:r>
              <a:rPr lang="en-US"/>
              <a:t>1635-38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513" y="304800"/>
            <a:ext cx="80486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Box 4"/>
          <p:cNvSpPr txBox="1">
            <a:spLocks noChangeArrowheads="1"/>
          </p:cNvSpPr>
          <p:nvPr/>
        </p:nvSpPr>
        <p:spPr bwMode="auto">
          <a:xfrm>
            <a:off x="1600200" y="6248400"/>
            <a:ext cx="6324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Peter Breughel. </a:t>
            </a:r>
            <a:r>
              <a:rPr lang="en-US" sz="2000" i="1"/>
              <a:t>The Fight Between Carnival and Lent</a:t>
            </a:r>
            <a:r>
              <a:rPr lang="en-US" sz="2000"/>
              <a:t>, 1559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1524000" y="6324600"/>
            <a:ext cx="647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2000">
                <a:hlinkClick r:id="rId3"/>
              </a:rPr>
              <a:t>Norden, Map of London</a:t>
            </a:r>
            <a:r>
              <a:rPr lang="en-US" sz="2000"/>
              <a:t> (1593)</a:t>
            </a:r>
          </a:p>
        </p:txBody>
      </p:sp>
      <p:pic>
        <p:nvPicPr>
          <p:cNvPr id="5123" name="Picture 12" descr="007000000000001U00033000"/>
          <p:cNvPicPr>
            <a:picLocks noChangeAspect="1" noChangeArrowheads="1"/>
          </p:cNvPicPr>
          <p:nvPr/>
        </p:nvPicPr>
        <p:blipFill>
          <a:blip r:embed="rId4">
            <a:extLst>
              <a:ext uri="{28A0092B-C50C-407E-A947-70E740481C1C}">
                <a14:useLocalDpi xmlns:a14="http://schemas.microsoft.com/office/drawing/2010/main" val="0"/>
              </a:ext>
            </a:extLst>
          </a:blip>
          <a:srcRect b="24463"/>
          <a:stretch>
            <a:fillRect/>
          </a:stretch>
        </p:blipFill>
        <p:spPr bwMode="auto">
          <a:xfrm>
            <a:off x="685800" y="533400"/>
            <a:ext cx="7924800" cy="562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556"/>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p:cNvPicPr>
            <a:picLocks noChangeAspect="1" noChangeArrowheads="1"/>
          </p:cNvPicPr>
          <p:nvPr/>
        </p:nvPicPr>
        <p:blipFill>
          <a:blip r:embed="rId2">
            <a:extLst>
              <a:ext uri="{28A0092B-C50C-407E-A947-70E740481C1C}">
                <a14:useLocalDpi xmlns:a14="http://schemas.microsoft.com/office/drawing/2010/main" val="0"/>
              </a:ext>
            </a:extLst>
          </a:blip>
          <a:srcRect l="17319" t="54500" r="51913"/>
          <a:stretch>
            <a:fillRect/>
          </a:stretch>
        </p:blipFill>
        <p:spPr bwMode="auto">
          <a:xfrm>
            <a:off x="1447800" y="152400"/>
            <a:ext cx="6172200"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p:cNvPicPr>
            <a:picLocks noChangeAspect="1" noChangeArrowheads="1"/>
          </p:cNvPicPr>
          <p:nvPr/>
        </p:nvPicPr>
        <p:blipFill>
          <a:blip r:embed="rId2">
            <a:extLst>
              <a:ext uri="{28A0092B-C50C-407E-A947-70E740481C1C}">
                <a14:useLocalDpi xmlns:a14="http://schemas.microsoft.com/office/drawing/2010/main" val="0"/>
              </a:ext>
            </a:extLst>
          </a:blip>
          <a:srcRect t="34666" r="68895" b="28000"/>
          <a:stretch>
            <a:fillRect/>
          </a:stretch>
        </p:blipFill>
        <p:spPr bwMode="auto">
          <a:xfrm>
            <a:off x="914400" y="304800"/>
            <a:ext cx="7343775" cy="625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1"/>
          <p:cNvSpPr txBox="1">
            <a:spLocks noChangeArrowheads="1"/>
          </p:cNvSpPr>
          <p:nvPr/>
        </p:nvSpPr>
        <p:spPr bwMode="auto">
          <a:xfrm>
            <a:off x="304800" y="533400"/>
            <a:ext cx="43434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t>Early English drama was also influenced by </a:t>
            </a:r>
            <a:r>
              <a:rPr lang="en-US" sz="1800" b="1"/>
              <a:t>Renaissance Humanism </a:t>
            </a:r>
            <a:r>
              <a:rPr lang="en-US" sz="1800"/>
              <a:t>which emphasized training in the classical rhetorical forms that had originated in Greece and Rome. Drama became a major means for the teaching of Latin in schools in England.  The comedies of  Plautus and Terence provided the first and probably the most extensive study of drama for the Renaissance schoolboy.  Initially the commentators treated the plays as purely academic texts, but as the sixteenth century moved on, the plays began to be performed in schools and universities.  In Christ Church Oxford it was established that Christmas festivities would include two comedies and two tragedies each year.  It is likely that the schools followed suit, particularly given they were the training ground for privileged young men moving on to University which they did at around the age of fourteen. (</a:t>
            </a:r>
            <a:r>
              <a:rPr lang="en-US" sz="1800">
                <a:hlinkClick r:id="rId2"/>
              </a:rPr>
              <a:t>O’Brien</a:t>
            </a:r>
            <a:r>
              <a:rPr lang="en-US" sz="1800"/>
              <a:t>) </a:t>
            </a:r>
          </a:p>
        </p:txBody>
      </p:sp>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1563" y="1828800"/>
            <a:ext cx="41338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Box 3"/>
          <p:cNvSpPr txBox="1">
            <a:spLocks noChangeArrowheads="1"/>
          </p:cNvSpPr>
          <p:nvPr/>
        </p:nvSpPr>
        <p:spPr bwMode="auto">
          <a:xfrm>
            <a:off x="5410200" y="4876800"/>
            <a:ext cx="3276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600"/>
              <a:t>The upper Guildhall in Stratford upon Avon which has been used as a schoolroom since Shakespeare's time.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3"/>
          <p:cNvSpPr txBox="1">
            <a:spLocks noChangeArrowheads="1"/>
          </p:cNvSpPr>
          <p:nvPr/>
        </p:nvSpPr>
        <p:spPr bwMode="auto">
          <a:xfrm>
            <a:off x="228600" y="685800"/>
            <a:ext cx="39624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t>As the century progressed, Latin texts began to be"Englysshed," and Classical plays began to be adapted into specifically English forms. In 1553, a schoolmaster named Nicholas Udall wrote an English comedy titled </a:t>
            </a:r>
            <a:r>
              <a:rPr lang="en-US" sz="1800" i="1"/>
              <a:t>Ralph Roister Doister </a:t>
            </a:r>
            <a:r>
              <a:rPr lang="en-US" sz="1800"/>
              <a:t>based on Plautus and Terence. The play was the first to introduce the Latin character type </a:t>
            </a:r>
            <a:r>
              <a:rPr lang="en-US" sz="1800" i="1"/>
              <a:t>miles gloriosus</a:t>
            </a:r>
            <a:r>
              <a:rPr lang="en-US" sz="1800"/>
              <a:t> ("braggart soldier") into English plays; the type was later honed to perfection by Shakespeare in the character of Falstaff. Around the same time at Cambridge, the comedy </a:t>
            </a:r>
            <a:r>
              <a:rPr lang="en-US" sz="1800" i="1"/>
              <a:t>Gammer Gurton's Needle</a:t>
            </a:r>
            <a:r>
              <a:rPr lang="en-US" sz="1800"/>
              <a:t>, possibly by William Stevens of Christ's College, was amusing the students. It paid closer attention to the structure of the Latin plays and was the first to adopt the five-act division. </a:t>
            </a:r>
            <a:r>
              <a:rPr lang="en-US" sz="1800">
                <a:hlinkClick r:id="rId3"/>
              </a:rPr>
              <a:t>Renaissance English Drama: From Medieval to Renaissance</a:t>
            </a:r>
            <a:endParaRPr lang="en-US" sz="1800"/>
          </a:p>
        </p:txBody>
      </p:sp>
      <p:pic>
        <p:nvPicPr>
          <p:cNvPr id="4505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447800"/>
            <a:ext cx="469423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3"/>
          <p:cNvSpPr txBox="1">
            <a:spLocks noChangeArrowheads="1"/>
          </p:cNvSpPr>
          <p:nvPr/>
        </p:nvSpPr>
        <p:spPr bwMode="auto">
          <a:xfrm>
            <a:off x="685800" y="5334000"/>
            <a:ext cx="7848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t>During the 1570’s travelling  theatrical companies brought secular plays to venues in town halls and marketplaces throughout England. Early plays like </a:t>
            </a:r>
            <a:r>
              <a:rPr lang="en-US" sz="1800" i="1"/>
              <a:t>Clyomon and Clamydes</a:t>
            </a:r>
            <a:r>
              <a:rPr lang="en-US" sz="1800"/>
              <a:t>, featuring cardboard monsters and knockabout clowns,</a:t>
            </a:r>
            <a:r>
              <a:rPr lang="en-US" sz="1800" i="1"/>
              <a:t> </a:t>
            </a:r>
            <a:r>
              <a:rPr lang="en-US" sz="1800"/>
              <a:t>attracted large audiences by combining spectacular romantic escapism with moral lessons. </a:t>
            </a:r>
          </a:p>
        </p:txBody>
      </p:sp>
      <p:pic>
        <p:nvPicPr>
          <p:cNvPr id="46083" name="Picture 5" descr="Mountebank_Stage_1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8534400"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Box 1"/>
          <p:cNvSpPr txBox="1">
            <a:spLocks noChangeArrowheads="1"/>
          </p:cNvSpPr>
          <p:nvPr/>
        </p:nvSpPr>
        <p:spPr bwMode="auto">
          <a:xfrm>
            <a:off x="381000" y="152400"/>
            <a:ext cx="4419600" cy="747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t>Early English comedy was influenced by the </a:t>
            </a:r>
            <a:r>
              <a:rPr lang="en-US" sz="1800" b="1" i="1"/>
              <a:t>Commedia dell'arte , </a:t>
            </a:r>
            <a:r>
              <a:rPr lang="en-US" sz="1800"/>
              <a:t>the</a:t>
            </a:r>
            <a:r>
              <a:rPr lang="en-US" sz="1800" b="1" i="1"/>
              <a:t> </a:t>
            </a:r>
            <a:r>
              <a:rPr lang="en-US" sz="1800"/>
              <a:t>Italian improvisational street theatre in which actors took the roles of recognized types in stock situations. Actors wore the masks of the Pantalone (old cuckold), the Doctor,  the young Wife, the dashing Captain, the wily Jester (Zanni), the bawdy maid, and the hunchback Puchinello. </a:t>
            </a:r>
            <a:r>
              <a:rPr lang="en-US" sz="1800" i="1"/>
              <a:t>Commedia </a:t>
            </a:r>
            <a:r>
              <a:rPr lang="en-US" sz="1800"/>
              <a:t>plots typically revolved around disgraceful love intrigues or clever tricks to get money by outwitting some simpleton. Plots involved long-lost children stolen by the Turks, plotting maids, bragging captains, aged fathers and wily widows. Each gentleman had his parasite, each woman her confidante. There were night scenes, in which the hero was mistaken for the villain; cases where father and son fall in love with the same girl; and risqué situations--the representation of fire, shipwreck, and the like which served as a pretext for allowing actresses to race naked across the stage. (</a:t>
            </a:r>
            <a:r>
              <a:rPr lang="en-US" sz="1800">
                <a:hlinkClick r:id="rId2"/>
              </a:rPr>
              <a:t>Piccolo Theatre</a:t>
            </a:r>
            <a:r>
              <a:rPr lang="en-US" sz="1800"/>
              <a:t>)</a:t>
            </a:r>
          </a:p>
          <a:p>
            <a:endParaRPr lang="en-US"/>
          </a:p>
          <a:p>
            <a:endParaRPr lang="en-US"/>
          </a:p>
        </p:txBody>
      </p:sp>
      <p:pic>
        <p:nvPicPr>
          <p:cNvPr id="4710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86556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Box 4"/>
          <p:cNvSpPr txBox="1">
            <a:spLocks noChangeArrowheads="1"/>
          </p:cNvSpPr>
          <p:nvPr/>
        </p:nvSpPr>
        <p:spPr bwMode="auto">
          <a:xfrm>
            <a:off x="5029200" y="5867400"/>
            <a:ext cx="3581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600">
                <a:hlinkClick r:id="rId4"/>
              </a:rPr>
              <a:t>Internet Shakespeare </a:t>
            </a:r>
            <a:endParaRPr lang="en-US" sz="16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457200"/>
            <a:ext cx="6934200" cy="540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Box 3"/>
          <p:cNvSpPr txBox="1">
            <a:spLocks noChangeArrowheads="1"/>
          </p:cNvSpPr>
          <p:nvPr/>
        </p:nvSpPr>
        <p:spPr bwMode="auto">
          <a:xfrm>
            <a:off x="1676400" y="6172200"/>
            <a:ext cx="6096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600">
                <a:hlinkClick r:id="rId3"/>
              </a:rPr>
              <a:t>Jacques Callot</a:t>
            </a:r>
            <a:r>
              <a:rPr lang="en-US" sz="1600"/>
              <a:t>, first quarter of the 17th century.</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Box 1"/>
          <p:cNvSpPr txBox="1">
            <a:spLocks noChangeArrowheads="1"/>
          </p:cNvSpPr>
          <p:nvPr/>
        </p:nvSpPr>
        <p:spPr bwMode="auto">
          <a:xfrm>
            <a:off x="228600" y="457200"/>
            <a:ext cx="4572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t>The most influential writer of classical tragedies for the Elizabethans was the Roman playwright </a:t>
            </a:r>
            <a:r>
              <a:rPr lang="en-US" sz="1800" b="1"/>
              <a:t>Seneca</a:t>
            </a:r>
            <a:r>
              <a:rPr lang="en-US" sz="1800"/>
              <a:t>, whose works were translated into English by Jasper Heywood in 1589. Seneca's plays incorporated rhetorical speeches, blood and violence, and often ghosts. These elements would figure prominently in many popular Elizabethan and Jacobean plays. The first English revenge tragedy in the Senecan mould was </a:t>
            </a:r>
            <a:r>
              <a:rPr lang="en-US" sz="1800" i="1"/>
              <a:t>Gorboduc</a:t>
            </a:r>
            <a:r>
              <a:rPr lang="en-US" sz="1800"/>
              <a:t> (1561), written by two lawyers, Thomas Sackville and Thomas Norton, at the Inns of Court in London. The play is also important as the first English play to be written in blank verse. Blank verse (non-rhyming lines in iambic pentameter) was introduced into English literature by the sonneteers Wyatt and Surrey in the 1530's. Its use in </a:t>
            </a:r>
            <a:r>
              <a:rPr lang="en-US" sz="1800" i="1"/>
              <a:t>Gorbuduc</a:t>
            </a:r>
            <a:r>
              <a:rPr lang="en-US" sz="1800"/>
              <a:t> paved the way for  Kid’s </a:t>
            </a:r>
            <a:r>
              <a:rPr lang="en-US" sz="1800" i="1"/>
              <a:t>Spanish Tragedy </a:t>
            </a:r>
            <a:r>
              <a:rPr lang="en-US" sz="1800"/>
              <a:t>and then "Marlowe's mighty line" and the exquisite poetry of Shakespeare's dramatic verse.  </a:t>
            </a:r>
            <a:r>
              <a:rPr lang="en-US" sz="1800">
                <a:hlinkClick r:id="rId2"/>
              </a:rPr>
              <a:t>Renaissance English Drama: From Medieval to Renaissance</a:t>
            </a:r>
            <a:endParaRPr lang="en-US" sz="1800"/>
          </a:p>
          <a:p>
            <a:endParaRPr lang="en-US" sz="1800"/>
          </a:p>
          <a:p>
            <a:endParaRPr lang="en-US"/>
          </a:p>
        </p:txBody>
      </p:sp>
      <p:pic>
        <p:nvPicPr>
          <p:cNvPr id="4915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685800"/>
            <a:ext cx="39147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8"/>
          <p:cNvSpPr txBox="1">
            <a:spLocks noChangeArrowheads="1"/>
          </p:cNvSpPr>
          <p:nvPr/>
        </p:nvSpPr>
        <p:spPr bwMode="auto">
          <a:xfrm>
            <a:off x="4038600" y="6248400"/>
            <a:ext cx="548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1800"/>
              <a:t>Hampton Court Great Hall</a:t>
            </a:r>
            <a:endParaRPr lang="en-US"/>
          </a:p>
        </p:txBody>
      </p:sp>
      <p:sp>
        <p:nvSpPr>
          <p:cNvPr id="50179" name="Text Box 9"/>
          <p:cNvSpPr txBox="1">
            <a:spLocks noChangeArrowheads="1"/>
          </p:cNvSpPr>
          <p:nvPr/>
        </p:nvSpPr>
        <p:spPr bwMode="auto">
          <a:xfrm>
            <a:off x="533400" y="1295400"/>
            <a:ext cx="41910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t>By the 1570’s, noblemen vied for the queen’s attention by presenting plays at court. The Earl of Leicester and the Earl of Sussex each fielded companies in these ostentatious displays. Tensions became so high that Lord Walsingham, the Queen’s chief of security, intervened and created one company, the Queen’s Men. with the best players from throughout the land. The Queen’s Men exercised a monopoly in the Inns of London and the festivals at court. The larger size of this company also gave playwrights the opportunity to create more ambitious dramas of a purely secular nature. (Gurr 144)</a:t>
            </a:r>
          </a:p>
        </p:txBody>
      </p:sp>
      <p:pic>
        <p:nvPicPr>
          <p:cNvPr id="50180" name="Picture 4" descr="016_cj_intro_lec16_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762000"/>
            <a:ext cx="3725863" cy="545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Box 3"/>
          <p:cNvSpPr txBox="1">
            <a:spLocks noChangeArrowheads="1"/>
          </p:cNvSpPr>
          <p:nvPr/>
        </p:nvSpPr>
        <p:spPr bwMode="auto">
          <a:xfrm>
            <a:off x="228600" y="381000"/>
            <a:ext cx="41148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t>Founded in 1583 under the aegis of Queen Elizabeth I, </a:t>
            </a:r>
            <a:r>
              <a:rPr lang="en-US" sz="1800" b="1"/>
              <a:t>the Queen’s Men </a:t>
            </a:r>
            <a:r>
              <a:rPr lang="en-US" sz="1800"/>
              <a:t>were drafted from existing troupes such as Leicester's Men and Sussex's Men to form an all-star company. Until the beginning of the 1590s, they performed regularly at court during the annual Christmas festivities, they were popular among London's discerning theatre audiences, and they were certainly the most popular company in the nation. Traveling well-worn routes through the provinces, the Queen's Men pioneered the types of verse dramas that Marlowe and Shakespeare would exploit in the 1590’s. Shakespeare certainly relied on the Queen's Men's plays when writing his own histories, taking plots, characters, and occasionally phrases from </a:t>
            </a:r>
            <a:r>
              <a:rPr lang="en-US" sz="1800" i="1"/>
              <a:t>The True Tragedy of Richard III</a:t>
            </a:r>
            <a:r>
              <a:rPr lang="en-US" sz="1800"/>
              <a:t>, for instance, or </a:t>
            </a:r>
            <a:r>
              <a:rPr lang="en-US" sz="1800" i="1"/>
              <a:t>The Famous Victories of Henry V</a:t>
            </a:r>
            <a:r>
              <a:rPr lang="en-US" sz="1800"/>
              <a:t>. (</a:t>
            </a:r>
            <a:r>
              <a:rPr lang="en-US" sz="1800">
                <a:hlinkClick r:id="rId3"/>
              </a:rPr>
              <a:t>Queen’s Men</a:t>
            </a:r>
            <a:r>
              <a:rPr lang="en-US" sz="1800"/>
              <a:t>) </a:t>
            </a:r>
          </a:p>
        </p:txBody>
      </p:sp>
      <p:pic>
        <p:nvPicPr>
          <p:cNvPr id="51203" name="Picture 5" descr="Mountebank_Stage_1600"/>
          <p:cNvPicPr>
            <a:picLocks noChangeAspect="1" noChangeArrowheads="1"/>
          </p:cNvPicPr>
          <p:nvPr/>
        </p:nvPicPr>
        <p:blipFill>
          <a:blip r:embed="rId4">
            <a:extLst>
              <a:ext uri="{28A0092B-C50C-407E-A947-70E740481C1C}">
                <a14:useLocalDpi xmlns:a14="http://schemas.microsoft.com/office/drawing/2010/main" val="0"/>
              </a:ext>
            </a:extLst>
          </a:blip>
          <a:srcRect l="41869" r="1785" b="4811"/>
          <a:stretch>
            <a:fillRect/>
          </a:stretch>
        </p:blipFill>
        <p:spPr bwMode="auto">
          <a:xfrm>
            <a:off x="4419600" y="914400"/>
            <a:ext cx="464661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007000000000001U00050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85800"/>
            <a:ext cx="8153400"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6"/>
          <p:cNvSpPr txBox="1">
            <a:spLocks noChangeArrowheads="1"/>
          </p:cNvSpPr>
          <p:nvPr/>
        </p:nvSpPr>
        <p:spPr bwMode="auto">
          <a:xfrm>
            <a:off x="1066800" y="6172200"/>
            <a:ext cx="7467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2000">
                <a:hlinkClick r:id="rId3"/>
              </a:rPr>
              <a:t>Hollar Map of London after the Great Fire of 1666</a:t>
            </a:r>
            <a:endParaRPr lang="en-US" sz="200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
          <p:cNvSpPr>
            <a:spLocks noChangeArrowheads="1"/>
          </p:cNvSpPr>
          <p:nvPr/>
        </p:nvSpPr>
        <p:spPr bwMode="auto">
          <a:xfrm>
            <a:off x="228600" y="228600"/>
            <a:ext cx="3581400" cy="646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t>The Queen’s Men pioneered the types of plays which Marlowe and Shakespeare would exploit and developed the London audiences which would later throng to the new amphitheatres. </a:t>
            </a:r>
            <a:r>
              <a:rPr lang="en-US" sz="1800" i="1"/>
              <a:t>The Famous Victories of Henry V </a:t>
            </a:r>
            <a:r>
              <a:rPr lang="en-US" sz="1800"/>
              <a:t>mixed high and low characters in a multi-lined plot celebrating patriotic themes. </a:t>
            </a:r>
            <a:r>
              <a:rPr lang="en-US" sz="1800" i="1"/>
              <a:t>The Spanish Tragedy </a:t>
            </a:r>
            <a:r>
              <a:rPr lang="en-US" sz="1800"/>
              <a:t>took Seneca’s revenge tragedy in new directions, by featuring multiple plot lines and frequent changes of scene in this lurid tale of  a father feigning madness in the Spanish court to discover the murderer of his son. )  </a:t>
            </a:r>
            <a:r>
              <a:rPr lang="en-US" sz="1800" i="1"/>
              <a:t>Gammer Gurton’s Needle  </a:t>
            </a:r>
            <a:r>
              <a:rPr lang="en-US" sz="1800"/>
              <a:t>is a rollicking farce about a village gossip who loses her  iron needle. The play features the kind of improvised exchange between actor and audience which became a staple of early English comedy. </a:t>
            </a:r>
            <a:endParaRPr lang="en-US" sz="1800" i="1"/>
          </a:p>
        </p:txBody>
      </p:sp>
      <p:pic>
        <p:nvPicPr>
          <p:cNvPr id="52227" name="Picture 2"/>
          <p:cNvPicPr>
            <a:picLocks noChangeAspect="1" noChangeArrowheads="1"/>
          </p:cNvPicPr>
          <p:nvPr/>
        </p:nvPicPr>
        <p:blipFill>
          <a:blip r:embed="rId2">
            <a:extLst>
              <a:ext uri="{28A0092B-C50C-407E-A947-70E740481C1C}">
                <a14:useLocalDpi xmlns:a14="http://schemas.microsoft.com/office/drawing/2010/main" val="0"/>
              </a:ext>
            </a:extLst>
          </a:blip>
          <a:srcRect l="19200" t="8040" r="12000" b="9547"/>
          <a:stretch>
            <a:fillRect/>
          </a:stretch>
        </p:blipFill>
        <p:spPr bwMode="auto">
          <a:xfrm>
            <a:off x="4038600" y="1219200"/>
            <a:ext cx="4554538"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Box 3"/>
          <p:cNvSpPr txBox="1">
            <a:spLocks noChangeArrowheads="1"/>
          </p:cNvSpPr>
          <p:nvPr/>
        </p:nvSpPr>
        <p:spPr bwMode="auto">
          <a:xfrm>
            <a:off x="4495800" y="5562600"/>
            <a:ext cx="3962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t>Scene from </a:t>
            </a:r>
            <a:r>
              <a:rPr lang="en-US" sz="1800" i="1"/>
              <a:t>Gammer Gurton’s Needle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275" y="838200"/>
            <a:ext cx="765175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Box 2"/>
          <p:cNvSpPr txBox="1">
            <a:spLocks noChangeArrowheads="1"/>
          </p:cNvSpPr>
          <p:nvPr/>
        </p:nvSpPr>
        <p:spPr bwMode="auto">
          <a:xfrm>
            <a:off x="1371600" y="6172200"/>
            <a:ext cx="624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b="1" i="1"/>
              <a:t>The Famous Victories of Henry V</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533400"/>
            <a:ext cx="342900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Box 4"/>
          <p:cNvSpPr txBox="1">
            <a:spLocks noChangeArrowheads="1"/>
          </p:cNvSpPr>
          <p:nvPr/>
        </p:nvSpPr>
        <p:spPr bwMode="auto">
          <a:xfrm>
            <a:off x="381000" y="914400"/>
            <a:ext cx="44196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b="1"/>
              <a:t>Richard Tarleton </a:t>
            </a:r>
            <a:r>
              <a:rPr lang="en-US" sz="1800"/>
              <a:t>was the Queen’s Men’s famous clown, a national celebrity. His manner of performance combined the styles of the medieval Vice, the professional minstrel, and the amateur Lord of Misrule. During perfromances, he took it upon himself to police hecklers by delivering a devastating rhyme when necessary. He would spend time after the play in a battle of wits with the members of the audience.  He was Elizabeth's favorite clown, and his talent for impromptu doggerel on subjects suggested by his audience has given his name to that form of verse.  His most famous role was as the country bumpkin who finds himself at large in the big city of London. Some have suggested that the evocation of Yorick in Hamlet's soliloquy was composed in memory of Tarlton.  (</a:t>
            </a:r>
            <a:r>
              <a:rPr lang="en-US" sz="1800">
                <a:hlinkClick r:id="rId3"/>
              </a:rPr>
              <a:t>Wikipedia</a:t>
            </a:r>
            <a:r>
              <a:rPr lang="en-US" sz="1800"/>
              <a:t>)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724400" y="5943600"/>
            <a:ext cx="4191000" cy="1143000"/>
          </a:xfrm>
        </p:spPr>
        <p:txBody>
          <a:bodyPr/>
          <a:lstStyle/>
          <a:p>
            <a:r>
              <a:rPr lang="en-US" sz="1800" smtClean="0"/>
              <a:t>Heads on London Bridge South Gate</a:t>
            </a:r>
          </a:p>
        </p:txBody>
      </p:sp>
      <p:pic>
        <p:nvPicPr>
          <p:cNvPr id="55299" name="Picture 4" descr="Map-London-Visscher-1616-b"/>
          <p:cNvPicPr>
            <a:picLocks noChangeAspect="1" noChangeArrowheads="1"/>
          </p:cNvPicPr>
          <p:nvPr/>
        </p:nvPicPr>
        <p:blipFill>
          <a:blip r:embed="rId3">
            <a:extLst>
              <a:ext uri="{28A0092B-C50C-407E-A947-70E740481C1C}">
                <a14:useLocalDpi xmlns:a14="http://schemas.microsoft.com/office/drawing/2010/main" val="0"/>
              </a:ext>
            </a:extLst>
          </a:blip>
          <a:srcRect l="80200" t="53685" r="14290" b="14661"/>
          <a:stretch>
            <a:fillRect/>
          </a:stretch>
        </p:blipFill>
        <p:spPr bwMode="auto">
          <a:xfrm>
            <a:off x="4419600" y="304800"/>
            <a:ext cx="4348163"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Box 4"/>
          <p:cNvSpPr txBox="1">
            <a:spLocks noChangeArrowheads="1"/>
          </p:cNvSpPr>
          <p:nvPr/>
        </p:nvSpPr>
        <p:spPr bwMode="auto">
          <a:xfrm>
            <a:off x="228600" y="498475"/>
            <a:ext cx="411480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t>Perhaps the most popular from of public entertainment in Elizabethan London, though, was </a:t>
            </a:r>
            <a:r>
              <a:rPr lang="en-US" sz="1800" b="1"/>
              <a:t>public punishment</a:t>
            </a:r>
            <a:r>
              <a:rPr lang="en-US" sz="1800"/>
              <a:t>. Officials relied upon gruesome blood spectacles to maintain law and order. Just being accused of a serious crimes could well result in torture. A defendant's chance of receiving any acquittal in court was extremely slim. William Harrison describes the most dreadful punishment of being Hung, Drawn and Quartered : </a:t>
            </a:r>
            <a:r>
              <a:rPr lang="en-US" sz="1800" i="1"/>
              <a:t>"The greatest and most grievous punishment used in England for such as offend against the State is drawing from the prison to the place of execution upon an hurdle or sled, where they are hanged till they be half dead, and then taken down, and quartered alive; after that, their members and bowels are cut from their bodies, and thrown into a fire, provided near hand and within their own sight, even for the same purpose."  </a:t>
            </a:r>
            <a:r>
              <a:rPr lang="en-US" sz="1800" b="1">
                <a:hlinkClick r:id="rId4"/>
              </a:rPr>
              <a:t>Elizabethan Crime and Punishment</a:t>
            </a:r>
            <a:r>
              <a:rPr lang="en-US" sz="1800" b="1"/>
              <a:t> </a:t>
            </a:r>
          </a:p>
          <a:p>
            <a:endParaRPr lang="en-US" sz="1800"/>
          </a:p>
          <a:p>
            <a:endParaRPr lang="en-US" sz="18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8480425"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Box 5">
            <a:hlinkClick r:id="rId3"/>
          </p:cNvPr>
          <p:cNvSpPr txBox="1">
            <a:spLocks noChangeArrowheads="1"/>
          </p:cNvSpPr>
          <p:nvPr/>
        </p:nvSpPr>
        <p:spPr bwMode="auto">
          <a:xfrm>
            <a:off x="762000" y="6324600"/>
            <a:ext cx="7696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hlinkClick r:id="rId3"/>
              </a:rPr>
              <a:t>Execution of the Gunpowder Plotters  </a:t>
            </a:r>
            <a:r>
              <a:rPr lang="en-US" sz="1800"/>
              <a:t>1605</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l="14287" t="28844" r="52036" b="38228"/>
          <a:stretch>
            <a:fillRect/>
          </a:stretch>
        </p:blipFill>
        <p:spPr bwMode="auto">
          <a:xfrm>
            <a:off x="300038" y="360363"/>
            <a:ext cx="8550275" cy="588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l="2344" t="18750" r="9375" b="9375"/>
          <a:stretch>
            <a:fillRect/>
          </a:stretch>
        </p:blipFill>
        <p:spPr bwMode="auto">
          <a:xfrm>
            <a:off x="228600" y="609600"/>
            <a:ext cx="8610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Bear Bait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1954213"/>
            <a:ext cx="4921250" cy="322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Box 3"/>
          <p:cNvSpPr txBox="1">
            <a:spLocks noChangeArrowheads="1"/>
          </p:cNvSpPr>
          <p:nvPr/>
        </p:nvSpPr>
        <p:spPr bwMode="auto">
          <a:xfrm>
            <a:off x="228600" y="533400"/>
            <a:ext cx="36576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t>Another Elizabethan blood sport was Bear-baiting. Bankside was the chief home of the rougher and crueller delights of bear-baiting which consisted largely of harassing and tormenting an animal by the setting-on of dogs, although other methods could be used. One example of the range and savagery of this sport is drawn from a Jacobean notice for a Thursday exhibition at one of the Bankside beargardens: "The gamstirs of Essex," it advertises, "chalenge all comers -- to plaie .v. dogges at the single beare for .v. pounds and also to wearie a bull dead at the stake." In addition, there was to be "plasant sport with the horse and ape and whiping of the blind beare.“ (</a:t>
            </a:r>
            <a:r>
              <a:rPr lang="en-US" sz="1800">
                <a:hlinkClick r:id="rId4"/>
              </a:rPr>
              <a:t>Browner</a:t>
            </a:r>
            <a:r>
              <a:rPr lang="en-US" sz="1800"/>
              <a:t>)</a:t>
            </a:r>
          </a:p>
        </p:txBody>
      </p:sp>
      <p:sp>
        <p:nvSpPr>
          <p:cNvPr id="59396" name="TextBox 4"/>
          <p:cNvSpPr txBox="1">
            <a:spLocks noChangeArrowheads="1"/>
          </p:cNvSpPr>
          <p:nvPr/>
        </p:nvSpPr>
        <p:spPr bwMode="auto">
          <a:xfrm>
            <a:off x="4648200" y="5181600"/>
            <a:ext cx="3733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t>Bear Baiting</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219200"/>
            <a:ext cx="5410200"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Box 2"/>
          <p:cNvSpPr txBox="1">
            <a:spLocks noChangeArrowheads="1"/>
          </p:cNvSpPr>
          <p:nvPr/>
        </p:nvSpPr>
        <p:spPr bwMode="auto">
          <a:xfrm>
            <a:off x="3962400" y="5562600"/>
            <a:ext cx="441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t>Bearbaiting in the 17th century, engraving, 1796 Hulton Getty</a:t>
            </a:r>
          </a:p>
        </p:txBody>
      </p:sp>
      <p:sp>
        <p:nvSpPr>
          <p:cNvPr id="60420" name="TextBox 3"/>
          <p:cNvSpPr txBox="1">
            <a:spLocks noChangeArrowheads="1"/>
          </p:cNvSpPr>
          <p:nvPr/>
        </p:nvSpPr>
        <p:spPr bwMode="auto">
          <a:xfrm>
            <a:off x="228600" y="1600200"/>
            <a:ext cx="304800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t>Bulls were, as a rule, baited to death, but the bears were not. On the contrary, they were known to the people by name, and were valued in proportion to the sport they afforded. Some, such as blind bear Harry Hunks, became famous enough to be celebrated in verse, "Hunks of the Beare-garden to be feared, if he be nigh on," wrote Henry Peacham in 1611. (</a:t>
            </a:r>
            <a:r>
              <a:rPr lang="en-US" sz="1800">
                <a:hlinkClick r:id="rId4"/>
              </a:rPr>
              <a:t>Browner</a:t>
            </a:r>
            <a:r>
              <a:rPr lang="en-US" sz="1800"/>
              <a: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Box 1"/>
          <p:cNvSpPr txBox="1">
            <a:spLocks noChangeArrowheads="1"/>
          </p:cNvSpPr>
          <p:nvPr/>
        </p:nvSpPr>
        <p:spPr bwMode="auto">
          <a:xfrm>
            <a:off x="304800" y="304800"/>
            <a:ext cx="44196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t>1570-1590</a:t>
            </a:r>
          </a:p>
          <a:p>
            <a:endParaRPr lang="en-US"/>
          </a:p>
          <a:p>
            <a:r>
              <a:rPr lang="en-US" sz="1800"/>
              <a:t>The great breakthrough in Elizabethan theatre took place in the 1570’s when impresarios like James Burbage realized that a growing, potentially huge audience would actually pay money for tickets to hear plays. To satisfy the demands of this new audience, a boom in theatre construction and playwriting took place. When travelling players went from town to town, they took a limited repertoire of plays with them, but in the city, in an enclosed theatre, the impresarios needed more and more new plays to satisfy their growing audience. The demand for new plays enabled this first generation of English playwrights to shake free of the didactic intent of the morality plays and create stories whose action existed solely to entertain the audience.  (Gurr)</a:t>
            </a:r>
          </a:p>
        </p:txBody>
      </p:sp>
      <p:pic>
        <p:nvPicPr>
          <p:cNvPr id="614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371600"/>
            <a:ext cx="386556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Box 2"/>
          <p:cNvSpPr txBox="1">
            <a:spLocks noChangeArrowheads="1"/>
          </p:cNvSpPr>
          <p:nvPr/>
        </p:nvSpPr>
        <p:spPr bwMode="auto">
          <a:xfrm>
            <a:off x="4724400" y="5562600"/>
            <a:ext cx="487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000"/>
              <a:t>Bear Garden in Southwark  1574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l="63988"/>
          <a:stretch>
            <a:fillRect/>
          </a:stretch>
        </p:blipFill>
        <p:spPr bwMode="auto">
          <a:xfrm>
            <a:off x="457200" y="762000"/>
            <a:ext cx="8334375"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2"/>
          <p:cNvSpPr>
            <a:spLocks noChangeArrowheads="1"/>
          </p:cNvSpPr>
          <p:nvPr/>
        </p:nvSpPr>
        <p:spPr bwMode="auto">
          <a:xfrm>
            <a:off x="1905000" y="6172200"/>
            <a:ext cx="556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a:t>London (1616) (from </a:t>
            </a:r>
            <a:r>
              <a:rPr lang="en-US">
                <a:hlinkClick r:id="rId3"/>
              </a:rPr>
              <a:t>Visscher’s Panorama</a:t>
            </a:r>
            <a:r>
              <a:rPr lang="en-US"/>
              <a:t>)</a:t>
            </a:r>
          </a:p>
        </p:txBody>
      </p:sp>
      <p:sp>
        <p:nvSpPr>
          <p:cNvPr id="7172" name="TextBox 3"/>
          <p:cNvSpPr txBox="1">
            <a:spLocks noChangeArrowheads="1"/>
          </p:cNvSpPr>
          <p:nvPr/>
        </p:nvSpPr>
        <p:spPr bwMode="auto">
          <a:xfrm>
            <a:off x="381000" y="152400"/>
            <a:ext cx="830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t>Central London Viewed from the East</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descr="slide04"/>
          <p:cNvPicPr>
            <a:picLocks noChangeAspect="1" noChangeArrowheads="1"/>
          </p:cNvPicPr>
          <p:nvPr/>
        </p:nvPicPr>
        <p:blipFill>
          <a:blip r:embed="rId3">
            <a:extLst>
              <a:ext uri="{28A0092B-C50C-407E-A947-70E740481C1C}">
                <a14:useLocalDpi xmlns:a14="http://schemas.microsoft.com/office/drawing/2010/main" val="0"/>
              </a:ext>
            </a:extLst>
          </a:blip>
          <a:srcRect l="3796"/>
          <a:stretch>
            <a:fillRect/>
          </a:stretch>
        </p:blipFill>
        <p:spPr bwMode="auto">
          <a:xfrm>
            <a:off x="3048000" y="1371600"/>
            <a:ext cx="5791200"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 Box 4"/>
          <p:cNvSpPr txBox="1">
            <a:spLocks noChangeArrowheads="1"/>
          </p:cNvSpPr>
          <p:nvPr/>
        </p:nvSpPr>
        <p:spPr bwMode="auto">
          <a:xfrm>
            <a:off x="3048000" y="5410200"/>
            <a:ext cx="5562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2000">
                <a:cs typeface="Arial" charset="0"/>
              </a:rPr>
              <a:t>The Oxford Arms in London</a:t>
            </a:r>
            <a:endParaRPr lang="en-US" sz="2000"/>
          </a:p>
        </p:txBody>
      </p:sp>
      <p:sp>
        <p:nvSpPr>
          <p:cNvPr id="62468" name="TextBox 4"/>
          <p:cNvSpPr txBox="1">
            <a:spLocks noChangeArrowheads="1"/>
          </p:cNvSpPr>
          <p:nvPr/>
        </p:nvSpPr>
        <p:spPr bwMode="auto">
          <a:xfrm>
            <a:off x="304800" y="1143000"/>
            <a:ext cx="25908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t>Prior to this time,  the courtyards of London Inns like the Red Bull and the Oxford Arms.had served as makeshift theatres where traveling player troupes like the Queen’s Men could stage their shows. The Puritan leaders of the City government voted to ban these entertainments, forcing theatre impresarios to find new venues outside of the city. </a:t>
            </a:r>
          </a:p>
        </p:txBody>
      </p:sp>
    </p:spTree>
  </p:cSld>
  <p:clrMapOvr>
    <a:masterClrMapping/>
  </p:clrMapOvr>
  <p:transition advTm="7651"/>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762000" y="5715000"/>
            <a:ext cx="7772400" cy="1143000"/>
          </a:xfrm>
        </p:spPr>
        <p:txBody>
          <a:bodyPr/>
          <a:lstStyle/>
          <a:p>
            <a:r>
              <a:rPr lang="en-US" sz="2000" smtClean="0"/>
              <a:t>Acting Troupes Perform at Inns</a:t>
            </a:r>
          </a:p>
        </p:txBody>
      </p:sp>
      <p:pic>
        <p:nvPicPr>
          <p:cNvPr id="63491" name="Picture 4" descr="Inn_Theat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33400"/>
            <a:ext cx="7772400" cy="53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Box 2"/>
          <p:cNvSpPr txBox="1">
            <a:spLocks noChangeArrowheads="1"/>
          </p:cNvSpPr>
          <p:nvPr/>
        </p:nvSpPr>
        <p:spPr bwMode="auto">
          <a:xfrm>
            <a:off x="304800" y="5715000"/>
            <a:ext cx="8534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t>James Burbage’s The Theatre (1576) and  Henry Lanman’s  “The Curtain “ (1577)  in Shoreditch were the first amphitheatres built in London. </a:t>
            </a:r>
            <a:r>
              <a:rPr lang="en-US" sz="1800" i="1">
                <a:hlinkClick r:id="rId3"/>
              </a:rPr>
              <a:t>The View of the Cittye of London from the North towards the Sowth</a:t>
            </a:r>
            <a:r>
              <a:rPr lang="en-US" sz="1800" i="1"/>
              <a:t> (</a:t>
            </a:r>
            <a:r>
              <a:rPr lang="en-US" sz="1800">
                <a:hlinkClick r:id="rId4"/>
              </a:rPr>
              <a:t>Utrecht Panorama</a:t>
            </a:r>
            <a:r>
              <a:rPr lang="en-US" sz="1800"/>
              <a:t>)</a:t>
            </a:r>
          </a:p>
        </p:txBody>
      </p:sp>
      <p:pic>
        <p:nvPicPr>
          <p:cNvPr id="64515" name="Picture 4"/>
          <p:cNvPicPr>
            <a:picLocks noChangeAspect="1" noChangeArrowheads="1"/>
          </p:cNvPicPr>
          <p:nvPr/>
        </p:nvPicPr>
        <p:blipFill>
          <a:blip r:embed="rId5">
            <a:lum bright="44000"/>
            <a:extLst>
              <a:ext uri="{28A0092B-C50C-407E-A947-70E740481C1C}">
                <a14:useLocalDpi xmlns:a14="http://schemas.microsoft.com/office/drawing/2010/main" val="0"/>
              </a:ext>
            </a:extLst>
          </a:blip>
          <a:srcRect l="13020" t="38524" r="13200" b="11745"/>
          <a:stretch>
            <a:fillRect/>
          </a:stretch>
        </p:blipFill>
        <p:spPr bwMode="auto">
          <a:xfrm>
            <a:off x="2057400" y="228600"/>
            <a:ext cx="5334000"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228600" y="152400"/>
            <a:ext cx="3886200"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t>Part of a medieval monastery, the </a:t>
            </a:r>
            <a:r>
              <a:rPr lang="en-US" sz="1800" b="1"/>
              <a:t>Blackfriars Theater </a:t>
            </a:r>
            <a:r>
              <a:rPr lang="en-US" sz="1800"/>
              <a:t>had a roof. Its admission fees were high, and  but the indoor theatres attracted wealthier audiences, more socially prominent and better educated than the average playgoer. Smaller than other theaters, with a candle-lit stage, the  Blackfriars was considered a "private" theater. In 1576 the hall was rented to Richard Farrant, Master of the Chapel Children at St. Paul’s. The plays of John Lyly were performed there by members of the boys choir. The theatre held special status, standing within the City's walls, but not under its jurisdiction, so the plays’ content could not be censored by the Master of Revels. The picture shows an empty stage set for Lyly's play </a:t>
            </a:r>
            <a:r>
              <a:rPr lang="en-US" sz="1800" i="1"/>
              <a:t>Campaspe.</a:t>
            </a:r>
            <a:r>
              <a:rPr lang="en-US" sz="1800"/>
              <a:t> There are benches for the spectators, doors for the actors at the rear, two "houses" to locate the action, one Diogenes' tub, one Apelles' studio.  (</a:t>
            </a:r>
            <a:r>
              <a:rPr lang="en-US" sz="1800">
                <a:hlinkClick r:id="rId3"/>
              </a:rPr>
              <a:t>Elizabethan Authors</a:t>
            </a:r>
            <a:r>
              <a:rPr lang="en-US" sz="1800"/>
              <a:t>)</a:t>
            </a:r>
          </a:p>
          <a:p>
            <a:endParaRPr lang="en-US" sz="1800"/>
          </a:p>
        </p:txBody>
      </p:sp>
      <p:pic>
        <p:nvPicPr>
          <p:cNvPr id="6553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752600"/>
            <a:ext cx="4802188" cy="354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Box 4"/>
          <p:cNvSpPr txBox="1">
            <a:spLocks noChangeArrowheads="1"/>
          </p:cNvSpPr>
          <p:nvPr/>
        </p:nvSpPr>
        <p:spPr bwMode="auto">
          <a:xfrm>
            <a:off x="5181600" y="51816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t>(</a:t>
            </a:r>
            <a:r>
              <a:rPr lang="en-US" sz="1800"/>
              <a:t>Blackfriars 1576 )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81000"/>
            <a:ext cx="7248525" cy="51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Box 2"/>
          <p:cNvSpPr txBox="1">
            <a:spLocks noChangeArrowheads="1"/>
          </p:cNvSpPr>
          <p:nvPr/>
        </p:nvSpPr>
        <p:spPr bwMode="auto">
          <a:xfrm>
            <a:off x="838200" y="5562600"/>
            <a:ext cx="7848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t>Many early theatre goers hailed from the Inns at Court where students trained for careers in the law. Shakespeare's </a:t>
            </a:r>
            <a:r>
              <a:rPr lang="en-US" sz="1800" i="1"/>
              <a:t>Comedy of Errors</a:t>
            </a:r>
            <a:r>
              <a:rPr lang="en-US" sz="1800"/>
              <a:t>, first staged at the Gray's Inn (1595) by the Lord Chamberlain's Men, was said to have caused a riot. The Middle Temple Hall was the site for the first performance of </a:t>
            </a:r>
            <a:r>
              <a:rPr lang="en-US" sz="1800" i="1"/>
              <a:t>Twelfth Night </a:t>
            </a:r>
            <a:r>
              <a:rPr lang="en-US" sz="1800"/>
              <a:t>in</a:t>
            </a:r>
            <a:r>
              <a:rPr lang="en-US" sz="1800" i="1"/>
              <a:t> </a:t>
            </a:r>
            <a:r>
              <a:rPr lang="en-US" sz="1800"/>
              <a:t>1602.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09600"/>
            <a:ext cx="78454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Box 1"/>
          <p:cNvSpPr txBox="1">
            <a:spLocks noChangeArrowheads="1"/>
          </p:cNvSpPr>
          <p:nvPr/>
        </p:nvSpPr>
        <p:spPr bwMode="auto">
          <a:xfrm>
            <a:off x="381000" y="381000"/>
            <a:ext cx="838200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t>Southwark and the Bankside: London’s Pleasure Grounds</a:t>
            </a:r>
          </a:p>
          <a:p>
            <a:endParaRPr lang="en-US" sz="1800"/>
          </a:p>
          <a:p>
            <a:r>
              <a:rPr lang="en-US" sz="1800"/>
              <a:t>Because this borough was in the suburbs, outside the city’s jurisdiction, many forms of illicit entertainment thrived: alehouses , brothels and other "unlawful games," often involving gambling, were played in alehouses: besides dice and tables (backgammon), card games were popular, aided by the spread of cheap printed cards. Too, outdoor games like bowls could be brought within the precinct of the alehouse by the construction of bowling- alleys.  There were public gardens and open spaces, baiting rings, and, not least, theaters. A variety of professional entertainers -- acrobats, actors, ballad-singers, bearwards, clowns, fencers, puppeteers --  put on a virtually continuous performance.  There were races and open air games, and music and dancing were provided at a reasonable price. </a:t>
            </a:r>
          </a:p>
          <a:p>
            <a:endParaRPr lang="en-US" sz="1800"/>
          </a:p>
          <a:p>
            <a:r>
              <a:rPr lang="en-US" sz="1800"/>
              <a:t>John Evelyn, writing in September 1660, found other attractions of interest: </a:t>
            </a:r>
            <a:br>
              <a:rPr lang="en-US" sz="1800"/>
            </a:br>
            <a:r>
              <a:rPr lang="en-US" sz="1800"/>
              <a:t/>
            </a:r>
            <a:br>
              <a:rPr lang="en-US" sz="1800"/>
            </a:br>
            <a:r>
              <a:rPr lang="en-US" sz="1800"/>
              <a:t>I saw in Southwark at St. Margaret's Faire monkies and asses dance and do other feates of activity on ye tight rope -- they turn'd heels over head with a basket having eggs in it without breaking any; also with lighted candles in their hands and on their heads without extinguishing them, and with vessels of water without spilling a drop. I also saw an Italian wench daunce and performe all the tricks of ye tight rope to admiration.... Likewise here was a man who tooke up a piece of iron cannon of about 400 lb. weight with the haire of his head onely.  (</a:t>
            </a:r>
            <a:r>
              <a:rPr lang="en-US" sz="1800">
                <a:hlinkClick r:id="rId2"/>
              </a:rPr>
              <a:t>Browner</a:t>
            </a:r>
            <a:r>
              <a:rPr lang="en-US" sz="1800"/>
              <a:t>) </a:t>
            </a:r>
            <a:br>
              <a:rPr lang="en-US" sz="1800"/>
            </a:br>
            <a:endParaRPr lang="en-US" sz="18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Box 2"/>
          <p:cNvSpPr txBox="1">
            <a:spLocks noChangeArrowheads="1"/>
          </p:cNvSpPr>
          <p:nvPr/>
        </p:nvSpPr>
        <p:spPr bwMode="auto">
          <a:xfrm>
            <a:off x="1676400" y="6019800"/>
            <a:ext cx="571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hlinkClick r:id="rId2"/>
              </a:rPr>
              <a:t>Plan of the Bankside, Southwark, in Shakespeare's time</a:t>
            </a:r>
            <a:endParaRPr lang="en-US" sz="1800"/>
          </a:p>
        </p:txBody>
      </p:sp>
      <p:pic>
        <p:nvPicPr>
          <p:cNvPr id="6963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09600"/>
            <a:ext cx="8620125" cy="525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57200"/>
            <a:ext cx="8066088"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Box 4"/>
          <p:cNvSpPr txBox="1">
            <a:spLocks noChangeArrowheads="1"/>
          </p:cNvSpPr>
          <p:nvPr/>
        </p:nvSpPr>
        <p:spPr bwMode="auto">
          <a:xfrm>
            <a:off x="533400" y="6172200"/>
            <a:ext cx="830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t>The Rose Theatre and the Bear Baiting Pit </a:t>
            </a:r>
            <a:r>
              <a:rPr lang="en-US" sz="1800" i="1"/>
              <a:t>From Norden's “Civitas Londini,”</a:t>
            </a:r>
            <a:r>
              <a:rPr lang="en-US" sz="1800"/>
              <a:t> 1600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533400" y="5486400"/>
            <a:ext cx="7772400" cy="1143000"/>
          </a:xfrm>
        </p:spPr>
        <p:txBody>
          <a:bodyPr/>
          <a:lstStyle/>
          <a:p>
            <a:r>
              <a:rPr lang="en-US" sz="1800" b="1" smtClean="0"/>
              <a:t>The Rose </a:t>
            </a:r>
            <a:r>
              <a:rPr lang="en-US" sz="1800" smtClean="0"/>
              <a:t>(1587), built on the Bankside in Southwark by Philip Henslowe and Edward Alleyn became the home of the Lord Admiral’s Men.  </a:t>
            </a:r>
          </a:p>
        </p:txBody>
      </p:sp>
      <p:pic>
        <p:nvPicPr>
          <p:cNvPr id="71683" name="Picture 4" descr="The Rose Cross S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81000"/>
            <a:ext cx="7315200" cy="527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l="34023" r="35075"/>
          <a:stretch>
            <a:fillRect/>
          </a:stretch>
        </p:blipFill>
        <p:spPr bwMode="auto">
          <a:xfrm>
            <a:off x="914400" y="762000"/>
            <a:ext cx="7086600"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2"/>
          <p:cNvSpPr>
            <a:spLocks noChangeArrowheads="1"/>
          </p:cNvSpPr>
          <p:nvPr/>
        </p:nvSpPr>
        <p:spPr bwMode="auto">
          <a:xfrm>
            <a:off x="1676400" y="6172200"/>
            <a:ext cx="6019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a:t>London (1616) (from </a:t>
            </a:r>
            <a:r>
              <a:rPr lang="en-US">
                <a:hlinkClick r:id="rId3"/>
              </a:rPr>
              <a:t>Visscher’s Panorama</a:t>
            </a:r>
            <a:r>
              <a:rPr lang="en-US"/>
              <a:t>)</a:t>
            </a:r>
          </a:p>
        </p:txBody>
      </p:sp>
      <p:sp>
        <p:nvSpPr>
          <p:cNvPr id="8196" name="TextBox 3"/>
          <p:cNvSpPr txBox="1">
            <a:spLocks noChangeArrowheads="1"/>
          </p:cNvSpPr>
          <p:nvPr/>
        </p:nvSpPr>
        <p:spPr bwMode="auto">
          <a:xfrm>
            <a:off x="381000" y="152400"/>
            <a:ext cx="830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t>Central London Viewed from the East</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5" descr="The Rose"/>
          <p:cNvPicPr>
            <a:picLocks noChangeAspect="1" noChangeArrowheads="1"/>
          </p:cNvPicPr>
          <p:nvPr/>
        </p:nvPicPr>
        <p:blipFill>
          <a:blip r:embed="rId3">
            <a:extLst>
              <a:ext uri="{28A0092B-C50C-407E-A947-70E740481C1C}">
                <a14:useLocalDpi xmlns:a14="http://schemas.microsoft.com/office/drawing/2010/main" val="0"/>
              </a:ext>
            </a:extLst>
          </a:blip>
          <a:srcRect b="6097"/>
          <a:stretch>
            <a:fillRect/>
          </a:stretch>
        </p:blipFill>
        <p:spPr bwMode="auto">
          <a:xfrm>
            <a:off x="4191000" y="533400"/>
            <a:ext cx="455295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6"/>
          <p:cNvSpPr txBox="1">
            <a:spLocks noChangeArrowheads="1"/>
          </p:cNvSpPr>
          <p:nvPr/>
        </p:nvSpPr>
        <p:spPr bwMode="auto">
          <a:xfrm>
            <a:off x="381000" y="685800"/>
            <a:ext cx="35814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b="1"/>
              <a:t>The Rose</a:t>
            </a:r>
            <a:r>
              <a:rPr lang="en-US" sz="1800"/>
              <a:t>, built by Philip Henslowe in 1587, was the first playhouse on the Bankside. It was home stage for the Admiral's Men from 1594 to 1600. The Rose saw the performances of some of the most famous Elizabethan plays, including Greene's </a:t>
            </a:r>
            <a:r>
              <a:rPr lang="en-US" sz="1800" i="1"/>
              <a:t>Friar Bacon and Friar Bungay</a:t>
            </a:r>
            <a:r>
              <a:rPr lang="en-US" sz="1800"/>
              <a:t>, Thomas Kyd's </a:t>
            </a:r>
            <a:r>
              <a:rPr lang="en-US" sz="1800" i="1"/>
              <a:t>The Spanish Tragedy</a:t>
            </a:r>
            <a:r>
              <a:rPr lang="en-US" sz="1800"/>
              <a:t>, Marlowe's </a:t>
            </a:r>
            <a:r>
              <a:rPr lang="en-US" sz="1800" i="1"/>
              <a:t>Doctor Faustus</a:t>
            </a:r>
            <a:r>
              <a:rPr lang="en-US" sz="1800"/>
              <a:t>, </a:t>
            </a:r>
            <a:r>
              <a:rPr lang="en-US" sz="1800" i="1"/>
              <a:t>Tamburlaine the Great</a:t>
            </a:r>
            <a:r>
              <a:rPr lang="en-US" sz="1800"/>
              <a:t> and </a:t>
            </a:r>
            <a:r>
              <a:rPr lang="en-US" sz="1800" i="1"/>
              <a:t>The Jew of Malta</a:t>
            </a:r>
            <a:r>
              <a:rPr lang="en-US" sz="1800"/>
              <a:t>, as well as Shakespeare's </a:t>
            </a:r>
            <a:r>
              <a:rPr lang="en-US" sz="1800" i="1"/>
              <a:t>Henry VI, Part 1</a:t>
            </a:r>
            <a:r>
              <a:rPr lang="en-US" sz="1800"/>
              <a:t> and </a:t>
            </a:r>
            <a:r>
              <a:rPr lang="en-US" sz="1800" i="1"/>
              <a:t>Titus Andronicus</a:t>
            </a:r>
            <a:r>
              <a:rPr lang="en-US" sz="1800"/>
              <a:t>. The theatre was probably demolished by 1606. Notice that the stage is relatively small, reaching only about one-third of the way into the "yard". Later theatres had much larger stages.  (</a:t>
            </a:r>
            <a:r>
              <a:rPr lang="en-US" sz="1800">
                <a:hlinkClick r:id="rId4"/>
              </a:rPr>
              <a:t>Shakespeare’s Life and Times</a:t>
            </a:r>
            <a:r>
              <a:rPr lang="en-US" sz="1800"/>
              <a:t>)</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Marlowe_portrait"/>
          <p:cNvPicPr>
            <a:picLocks noChangeAspect="1" noChangeArrowheads="1"/>
          </p:cNvPicPr>
          <p:nvPr/>
        </p:nvPicPr>
        <p:blipFill>
          <a:blip r:embed="rId3">
            <a:extLst>
              <a:ext uri="{28A0092B-C50C-407E-A947-70E740481C1C}">
                <a14:useLocalDpi xmlns:a14="http://schemas.microsoft.com/office/drawing/2010/main" val="0"/>
              </a:ext>
            </a:extLst>
          </a:blip>
          <a:srcRect l="1193" b="6250"/>
          <a:stretch>
            <a:fillRect/>
          </a:stretch>
        </p:blipFill>
        <p:spPr bwMode="auto">
          <a:xfrm>
            <a:off x="4495800" y="228600"/>
            <a:ext cx="432752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Box 3"/>
          <p:cNvSpPr txBox="1">
            <a:spLocks noChangeArrowheads="1"/>
          </p:cNvSpPr>
          <p:nvPr/>
        </p:nvSpPr>
        <p:spPr bwMode="auto">
          <a:xfrm>
            <a:off x="304800" y="914400"/>
            <a:ext cx="41148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t>Christopher Marlowe seems in many ways to be Shakespeare’s twin: he had been born in the same year (1564) and was the son of a commoner, a Canterbury shoemaker. He had also been a brilliant grammar school student, only Marlowe had been given the opportunity to go to Cambridge that Shakespeare had been denied. In the late 1580’s Marlowe electrified the London stage with a production for the Lord Admiral’s Men at the Rose Theatre on the Southbank that he had written as a college student: </a:t>
            </a:r>
            <a:r>
              <a:rPr lang="en-US" sz="1800" i="1"/>
              <a:t>Tamburlaine the Great</a:t>
            </a:r>
            <a:r>
              <a:rPr lang="en-US" sz="1800"/>
              <a:t>. He followed this hit with three more in quick succession: </a:t>
            </a:r>
            <a:r>
              <a:rPr lang="en-US" sz="1800" i="1"/>
              <a:t>The Jew of Malta</a:t>
            </a:r>
            <a:r>
              <a:rPr lang="en-US" sz="1800"/>
              <a:t>, </a:t>
            </a:r>
            <a:r>
              <a:rPr lang="en-US" sz="1800" i="1"/>
              <a:t>Dr. Faustus </a:t>
            </a:r>
            <a:r>
              <a:rPr lang="en-US" sz="1800"/>
              <a:t>and </a:t>
            </a:r>
            <a:r>
              <a:rPr lang="en-US" sz="1800" i="1"/>
              <a:t>Edward  II</a:t>
            </a:r>
            <a:r>
              <a:rPr lang="en-US" sz="1800"/>
              <a:t>. His ‘mighty line’ inspired Shakespeare to be a playwright.  (Greenblatt) </a:t>
            </a:r>
          </a:p>
          <a:p>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7" descr="image?id=7091&amp;zoom=2"/>
          <p:cNvPicPr>
            <a:picLocks noChangeAspect="1" noChangeArrowheads="1"/>
          </p:cNvPicPr>
          <p:nvPr/>
        </p:nvPicPr>
        <p:blipFill>
          <a:blip r:embed="rId2">
            <a:extLst>
              <a:ext uri="{28A0092B-C50C-407E-A947-70E740481C1C}">
                <a14:useLocalDpi xmlns:a14="http://schemas.microsoft.com/office/drawing/2010/main" val="0"/>
              </a:ext>
            </a:extLst>
          </a:blip>
          <a:srcRect b="5208"/>
          <a:stretch>
            <a:fillRect/>
          </a:stretch>
        </p:blipFill>
        <p:spPr bwMode="auto">
          <a:xfrm>
            <a:off x="457200" y="304800"/>
            <a:ext cx="4256088"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 Box 12"/>
          <p:cNvSpPr txBox="1">
            <a:spLocks noChangeArrowheads="1"/>
          </p:cNvSpPr>
          <p:nvPr/>
        </p:nvSpPr>
        <p:spPr bwMode="auto">
          <a:xfrm>
            <a:off x="228600" y="6324600"/>
            <a:ext cx="480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600"/>
              <a:t>Richard Scher as </a:t>
            </a:r>
            <a:r>
              <a:rPr lang="en-US" sz="1600" i="1"/>
              <a:t>Tamburlaine The Great</a:t>
            </a:r>
            <a:r>
              <a:rPr lang="en-US" sz="1600"/>
              <a:t> (1993) RSC</a:t>
            </a:r>
          </a:p>
        </p:txBody>
      </p:sp>
      <p:sp>
        <p:nvSpPr>
          <p:cNvPr id="74756" name="TextBox 5"/>
          <p:cNvSpPr txBox="1">
            <a:spLocks noChangeArrowheads="1"/>
          </p:cNvSpPr>
          <p:nvPr/>
        </p:nvSpPr>
        <p:spPr bwMode="auto">
          <a:xfrm>
            <a:off x="4953000" y="533400"/>
            <a:ext cx="38100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It can be argued that Marlowe invented the new form of drama that Shakespeare would perfect. </a:t>
            </a:r>
            <a:r>
              <a:rPr lang="en-US" sz="2000" i="1"/>
              <a:t>Tamburlaine the Great</a:t>
            </a:r>
            <a:r>
              <a:rPr lang="en-US" sz="2000"/>
              <a:t> was one of the most successful plays of the Elizabethan era. The plot tells the story of a commoner, a Scythian shepherd, who through charisma and ruthlessness rises to the throne of the mightiest empire in Asia. It combined theatrical spectacle with an outrageous plot and magnificent poetry, and it inspired admiration, awe and horror in its audience. London’s urban audience, thronged by apprentices on the make, thrilled to this “anti-morality play”.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b="11111"/>
          <a:stretch>
            <a:fillRect/>
          </a:stretch>
        </p:blipFill>
        <p:spPr bwMode="auto">
          <a:xfrm>
            <a:off x="304800" y="1143000"/>
            <a:ext cx="393382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Box 2"/>
          <p:cNvSpPr txBox="1">
            <a:spLocks noChangeArrowheads="1"/>
          </p:cNvSpPr>
          <p:nvPr/>
        </p:nvSpPr>
        <p:spPr bwMode="auto">
          <a:xfrm>
            <a:off x="4419600" y="1600200"/>
            <a:ext cx="47244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t>Holla, ye pampered Jades of Asia:</a:t>
            </a:r>
            <a:br>
              <a:rPr lang="en-US" sz="1800"/>
            </a:br>
            <a:r>
              <a:rPr lang="en-US" sz="1800"/>
              <a:t>What, can ye draw but twenty miles a day,</a:t>
            </a:r>
            <a:br>
              <a:rPr lang="en-US" sz="1800"/>
            </a:br>
            <a:r>
              <a:rPr lang="en-US" sz="1800"/>
              <a:t>And have so proud a chariot at your heeles,</a:t>
            </a:r>
            <a:br>
              <a:rPr lang="en-US" sz="1800"/>
            </a:br>
            <a:r>
              <a:rPr lang="en-US" sz="1800"/>
              <a:t>And such a Coachman as great Tamburlaine?</a:t>
            </a:r>
          </a:p>
          <a:p>
            <a:r>
              <a:rPr lang="en-US" sz="1800"/>
              <a:t>But from Asphaltis, where I conquer'd you,</a:t>
            </a:r>
            <a:br>
              <a:rPr lang="en-US" sz="1800"/>
            </a:br>
            <a:r>
              <a:rPr lang="en-US" sz="1800"/>
              <a:t>To Byron here where thus I honor you?</a:t>
            </a:r>
          </a:p>
          <a:p>
            <a:r>
              <a:rPr lang="en-US" sz="1800"/>
              <a:t>The horse that guide the golden eie of heaven,</a:t>
            </a:r>
            <a:br>
              <a:rPr lang="en-US" sz="1800"/>
            </a:br>
            <a:r>
              <a:rPr lang="en-US" sz="1800"/>
              <a:t>And blow the morning from their nosterils,</a:t>
            </a:r>
            <a:br>
              <a:rPr lang="en-US" sz="1800"/>
            </a:br>
            <a:r>
              <a:rPr lang="en-US" sz="1800"/>
              <a:t>Making their fiery gate above the cloudes,</a:t>
            </a:r>
            <a:br>
              <a:rPr lang="en-US" sz="1800"/>
            </a:br>
            <a:r>
              <a:rPr lang="en-US" sz="1800"/>
              <a:t>Are not so honoured in their Governour,</a:t>
            </a:r>
            <a:br>
              <a:rPr lang="en-US" sz="1800"/>
            </a:br>
            <a:r>
              <a:rPr lang="en-US" sz="1800"/>
              <a:t>As you (ye slaves) in mighty Tamburlain</a:t>
            </a:r>
            <a:r>
              <a:rPr lang="en-US" sz="2000"/>
              <a:t>.</a:t>
            </a:r>
          </a:p>
          <a:p>
            <a:endParaRPr lang="en-US"/>
          </a:p>
        </p:txBody>
      </p:sp>
      <p:sp>
        <p:nvSpPr>
          <p:cNvPr id="75780" name="TextBox 3"/>
          <p:cNvSpPr txBox="1">
            <a:spLocks noChangeArrowheads="1"/>
          </p:cNvSpPr>
          <p:nvPr/>
        </p:nvSpPr>
        <p:spPr bwMode="auto">
          <a:xfrm>
            <a:off x="4724400" y="4800600"/>
            <a:ext cx="381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t>from Marlowe’s </a:t>
            </a:r>
            <a:r>
              <a:rPr lang="en-US" sz="1800" i="1"/>
              <a:t>Tamburlaine the Great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5" descr="Faustus conjuring Mephistophil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0"/>
            <a:ext cx="6019800" cy="47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ext Box 6"/>
          <p:cNvSpPr txBox="1">
            <a:spLocks noChangeArrowheads="1"/>
          </p:cNvSpPr>
          <p:nvPr/>
        </p:nvSpPr>
        <p:spPr bwMode="auto">
          <a:xfrm>
            <a:off x="304800" y="5029200"/>
            <a:ext cx="86106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t>In this early woodcut of Marlowe's play </a:t>
            </a:r>
            <a:r>
              <a:rPr lang="en-US" sz="1800" i="1"/>
              <a:t>Dr. Faustus</a:t>
            </a:r>
            <a:r>
              <a:rPr lang="en-US" sz="1800"/>
              <a:t>,  Mephistophilis appears for the first time to the professor, who is standing in a magic circle for protection.  The picture is not specifically of a stage performance, but the appearance of the Devil from below suggests a trapdoor; Faustus' costume, and the other properties may also have been used on stage. (</a:t>
            </a:r>
            <a:r>
              <a:rPr lang="en-US" sz="1800">
                <a:hlinkClick r:id="rId3"/>
              </a:rPr>
              <a:t>Shakespeare’s Life and Times</a:t>
            </a:r>
            <a:r>
              <a:rPr lang="en-US" sz="1800"/>
              <a:t>)</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descr="Edward Alley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04800"/>
            <a:ext cx="4329113" cy="613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 Box 7"/>
          <p:cNvSpPr txBox="1">
            <a:spLocks noChangeArrowheads="1"/>
          </p:cNvSpPr>
          <p:nvPr/>
        </p:nvSpPr>
        <p:spPr bwMode="auto">
          <a:xfrm>
            <a:off x="457200" y="1066800"/>
            <a:ext cx="3657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t>Edward Alleyn was the leading player in the Admiral's Men, and was considered by many to have been the greatest actor of his time. His credits include the title roles in </a:t>
            </a:r>
            <a:r>
              <a:rPr lang="en-US" sz="1800" i="1"/>
              <a:t>Tamburlaine</a:t>
            </a:r>
            <a:r>
              <a:rPr lang="en-US" sz="1800"/>
              <a:t> and </a:t>
            </a:r>
            <a:r>
              <a:rPr lang="en-US" sz="1800" i="1"/>
              <a:t>Dr. Faustus,</a:t>
            </a:r>
            <a:r>
              <a:rPr lang="en-US" sz="1800"/>
              <a:t> and Barabas in </a:t>
            </a:r>
            <a:r>
              <a:rPr lang="en-US" sz="1800" i="1"/>
              <a:t>The Jew of Malta.</a:t>
            </a:r>
            <a:r>
              <a:rPr lang="en-US" sz="1800"/>
              <a:t> In 1592 he married Phillip Henslowe's stepdaughter, Joan, and formed a profitable business relationship with his father-in- law. Alleyn retired from acting in 1604 to pursue his business interests. When his wife died in 1623, he married John Donne's daughter, Constance. Alleyn died three years later, on Christmas Day. (</a:t>
            </a:r>
            <a:r>
              <a:rPr lang="en-US" sz="1800">
                <a:hlinkClick r:id="rId4"/>
              </a:rPr>
              <a:t>Shakespeare’s Life and Times</a:t>
            </a:r>
            <a:r>
              <a:rPr lang="en-US" sz="1800"/>
              <a:t>)</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a:extLst>
              <a:ext uri="{28A0092B-C50C-407E-A947-70E740481C1C}">
                <a14:useLocalDpi xmlns:a14="http://schemas.microsoft.com/office/drawing/2010/main" val="0"/>
              </a:ext>
            </a:extLst>
          </a:blip>
          <a:srcRect l="1978" t="41251" r="5107" b="14999"/>
          <a:stretch>
            <a:fillRect/>
          </a:stretch>
        </p:blipFill>
        <p:spPr bwMode="auto">
          <a:xfrm>
            <a:off x="838200" y="228600"/>
            <a:ext cx="7573963"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Box 4"/>
          <p:cNvSpPr txBox="1">
            <a:spLocks noChangeArrowheads="1"/>
          </p:cNvSpPr>
          <p:nvPr/>
        </p:nvSpPr>
        <p:spPr bwMode="auto">
          <a:xfrm>
            <a:off x="457200" y="5934075"/>
            <a:ext cx="8305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t>Hieronimo, the hero of </a:t>
            </a:r>
            <a:r>
              <a:rPr lang="en-US" sz="1800" i="1"/>
              <a:t>The Spanish Tragedy</a:t>
            </a:r>
            <a:r>
              <a:rPr lang="en-US" sz="1800"/>
              <a:t>, finds his son Horatio murdered, hanging in an arbor. A major hit in 1587,  performed throughout the next fifty years, The Spanish Tragedy is the first major example of the revenge plot in English drama.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Box 1"/>
          <p:cNvSpPr txBox="1">
            <a:spLocks noChangeArrowheads="1"/>
          </p:cNvSpPr>
          <p:nvPr/>
        </p:nvSpPr>
        <p:spPr bwMode="auto">
          <a:xfrm>
            <a:off x="609600" y="990600"/>
            <a:ext cx="74676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t>We know nothing of Shakespeare’s life from the time he left Stratford until the first documented mention of him as a playwright in London in 1592. Yet by 1594 his company had been selected by the Master of Revels to be one of the two officially recognized troupes in the city. Not only did the Lord Chamberlain’s Men perform regularly at court, but Elizabeth gave them a virtual monopoly over the London theatre market, with their chief rivals the Lord Admiral’s Men,. </a:t>
            </a:r>
          </a:p>
          <a:p>
            <a:r>
              <a:rPr lang="en-US" sz="1800"/>
              <a:t> </a:t>
            </a:r>
          </a:p>
          <a:p>
            <a:r>
              <a:rPr lang="en-US" sz="1800"/>
              <a:t>Careful study of Shakespeare’s early works can help us theorize about how he rose so quickly to the pinnacle of the London theatre world. In a pamphlet published in 1592; a university wit named Robert Greene lambasted an up and coming writer/actor who had infuriated some on the London theatre scene: </a:t>
            </a:r>
          </a:p>
          <a:p>
            <a:r>
              <a:rPr lang="en-US" sz="1800"/>
              <a:t> </a:t>
            </a:r>
          </a:p>
          <a:p>
            <a:r>
              <a:rPr lang="en-US" sz="1800"/>
              <a:t>"Yes, trust them not, for there is an upstart crow, beautified with our feathers, that, with his </a:t>
            </a:r>
            <a:r>
              <a:rPr lang="en-US" sz="1800" i="1"/>
              <a:t>Tygers heart wrapt in a Players hide</a:t>
            </a:r>
            <a:r>
              <a:rPr lang="en-US" sz="1800"/>
              <a:t>, supposes he is as well able to bumbast out a blanke verse as the best of you; and being an absolute </a:t>
            </a:r>
            <a:r>
              <a:rPr lang="en-US" sz="1800" i="1"/>
              <a:t>Johannes Factotum</a:t>
            </a:r>
            <a:r>
              <a:rPr lang="en-US" sz="1800"/>
              <a:t>, is in his owne conceit the onely Shake-scene in a countrie." (Greene’s </a:t>
            </a:r>
            <a:r>
              <a:rPr lang="en-US" sz="1800" i="1" u="sng">
                <a:hlinkClick r:id="rId2"/>
              </a:rPr>
              <a:t>Groatsworth of Wit</a:t>
            </a:r>
            <a:r>
              <a:rPr lang="en-US" sz="1800"/>
              <a:t>)</a:t>
            </a:r>
          </a:p>
          <a:p>
            <a:r>
              <a:rPr lang="en-US" sz="1800"/>
              <a:t> </a:t>
            </a:r>
          </a:p>
          <a:p>
            <a:endParaRPr lang="en-US"/>
          </a:p>
        </p:txBody>
      </p:sp>
      <p:sp>
        <p:nvSpPr>
          <p:cNvPr id="79875" name="TextBox 2"/>
          <p:cNvSpPr txBox="1">
            <a:spLocks noChangeArrowheads="1"/>
          </p:cNvSpPr>
          <p:nvPr/>
        </p:nvSpPr>
        <p:spPr bwMode="auto">
          <a:xfrm>
            <a:off x="685800" y="304800"/>
            <a:ext cx="670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t>Shakespeare’s Rise in the London Theatre World</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Box 1"/>
          <p:cNvSpPr txBox="1">
            <a:spLocks noChangeArrowheads="1"/>
          </p:cNvSpPr>
          <p:nvPr/>
        </p:nvSpPr>
        <p:spPr bwMode="auto">
          <a:xfrm>
            <a:off x="685800" y="855663"/>
            <a:ext cx="7543800" cy="627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t>Shakespeare had not attended Oxford or Cambridge. He did not possess the appropriate intellectual pedigree, being little more than a country provincial from Stratford. Greene accuses him of being a hanger-on who thieves (or plagiarizes) from his betters: an upstart who dresses like a nightingale yet caws like a crow, who supposes that he can bombast out a blank verse like his betters. Greene calls Shakespeare a </a:t>
            </a:r>
            <a:r>
              <a:rPr lang="en-US" sz="1800" i="1"/>
              <a:t>Johannes Factotum</a:t>
            </a:r>
            <a:r>
              <a:rPr lang="en-US" sz="1800"/>
              <a:t>, a Jack-Of-All-Trades. He is paying Shakespeare a backhanded compliment by recognizing his skill as an actor, playwright, and businessman. Shakespeare had learned the business of playing from the inside as a professional, not as a member of any elite university intellectual circle. His training was in theatre, not poetry. And by accusing him of plagiarism (in an era long before copywrite had any meaning), Greene may also have recognized another of Shakespeare’s special talents. He ruthlessly plundered the work of other writers and turned their ideas into better theatre than they could imagine. </a:t>
            </a:r>
          </a:p>
          <a:p>
            <a:endParaRPr lang="en-US" sz="1800"/>
          </a:p>
          <a:p>
            <a:r>
              <a:rPr lang="en-US" sz="1800"/>
              <a:t>The playwright from whom Shakespeare learned (and robbed) most in the early years of his career was Christopher Marlowe. He and Marlowe may have collaborated on the patriotic, hugely popular </a:t>
            </a:r>
            <a:r>
              <a:rPr lang="en-US" sz="1800" i="1"/>
              <a:t>Henry VI </a:t>
            </a:r>
            <a:r>
              <a:rPr lang="en-US" sz="1800"/>
              <a:t>play cycle which celebrated the rise of the Tudor dynasty at the end of the War of the Roses. In the late 1580’s London was celebrating the recent defeat of the Spanish armada. (Greenblatt 213-16)</a:t>
            </a:r>
          </a:p>
          <a:p>
            <a:endParaRPr lang="en-US"/>
          </a:p>
        </p:txBody>
      </p:sp>
      <p:sp>
        <p:nvSpPr>
          <p:cNvPr id="80899" name="TextBox 2"/>
          <p:cNvSpPr txBox="1">
            <a:spLocks noChangeArrowheads="1"/>
          </p:cNvSpPr>
          <p:nvPr/>
        </p:nvSpPr>
        <p:spPr bwMode="auto">
          <a:xfrm>
            <a:off x="457200" y="304800"/>
            <a:ext cx="670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t>Shakespeare’s Rise in the London Theatre World</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1219200"/>
            <a:ext cx="66675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Box 2"/>
          <p:cNvSpPr txBox="1">
            <a:spLocks noChangeArrowheads="1"/>
          </p:cNvSpPr>
          <p:nvPr/>
        </p:nvSpPr>
        <p:spPr bwMode="auto">
          <a:xfrm>
            <a:off x="1143000" y="6096000"/>
            <a:ext cx="716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t>Image from </a:t>
            </a:r>
            <a:r>
              <a:rPr lang="en-US" sz="1800" i="1"/>
              <a:t>Henry VI</a:t>
            </a:r>
            <a:r>
              <a:rPr lang="en-US" sz="1800"/>
              <a:t>, Hall/Bury, Royal Shakespeare Company, July 1963</a:t>
            </a:r>
          </a:p>
        </p:txBody>
      </p:sp>
      <p:pic>
        <p:nvPicPr>
          <p:cNvPr id="8192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90600"/>
            <a:ext cx="758666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TextBox 4"/>
          <p:cNvSpPr txBox="1">
            <a:spLocks noChangeArrowheads="1"/>
          </p:cNvSpPr>
          <p:nvPr/>
        </p:nvSpPr>
        <p:spPr bwMode="auto">
          <a:xfrm>
            <a:off x="838200" y="304800"/>
            <a:ext cx="6400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t>Shakespeare’s Rise in the London Theatre World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3"/>
          <p:cNvSpPr txBox="1">
            <a:spLocks noChangeArrowheads="1"/>
          </p:cNvSpPr>
          <p:nvPr/>
        </p:nvSpPr>
        <p:spPr bwMode="auto">
          <a:xfrm>
            <a:off x="609600" y="6248400"/>
            <a:ext cx="769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2000"/>
              <a:t>London (1616) (from </a:t>
            </a:r>
            <a:r>
              <a:rPr lang="en-US" sz="2000">
                <a:hlinkClick r:id="rId3"/>
              </a:rPr>
              <a:t>Visscher’s Panorama</a:t>
            </a:r>
            <a:r>
              <a:rPr lang="en-US" sz="2000"/>
              <a:t>)</a:t>
            </a:r>
          </a:p>
        </p:txBody>
      </p:sp>
      <p:pic>
        <p:nvPicPr>
          <p:cNvPr id="9219" name="Picture 4"/>
          <p:cNvPicPr>
            <a:picLocks noChangeAspect="1" noChangeArrowheads="1"/>
          </p:cNvPicPr>
          <p:nvPr/>
        </p:nvPicPr>
        <p:blipFill>
          <a:blip r:embed="rId4">
            <a:extLst>
              <a:ext uri="{28A0092B-C50C-407E-A947-70E740481C1C}">
                <a14:useLocalDpi xmlns:a14="http://schemas.microsoft.com/office/drawing/2010/main" val="0"/>
              </a:ext>
            </a:extLst>
          </a:blip>
          <a:srcRect r="63480"/>
          <a:stretch>
            <a:fillRect/>
          </a:stretch>
        </p:blipFill>
        <p:spPr bwMode="auto">
          <a:xfrm>
            <a:off x="381000" y="838200"/>
            <a:ext cx="8305800" cy="541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3"/>
          <p:cNvSpPr txBox="1">
            <a:spLocks noChangeArrowheads="1"/>
          </p:cNvSpPr>
          <p:nvPr/>
        </p:nvSpPr>
        <p:spPr bwMode="auto">
          <a:xfrm>
            <a:off x="381000" y="152400"/>
            <a:ext cx="830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t>Central London Viewed from the East</a:t>
            </a:r>
          </a:p>
        </p:txBody>
      </p:sp>
    </p:spTree>
  </p:cSld>
  <p:clrMapOvr>
    <a:masterClrMapping/>
  </p:clrMapOvr>
  <p:transition advTm="10424"/>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a:extLst>
              <a:ext uri="{28A0092B-C50C-407E-A947-70E740481C1C}">
                <a14:useLocalDpi xmlns:a14="http://schemas.microsoft.com/office/drawing/2010/main" val="0"/>
              </a:ext>
            </a:extLst>
          </a:blip>
          <a:srcRect l="2209" r="2762" b="38950"/>
          <a:stretch>
            <a:fillRect/>
          </a:stretch>
        </p:blipFill>
        <p:spPr bwMode="auto">
          <a:xfrm>
            <a:off x="1371600" y="304800"/>
            <a:ext cx="6638925"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extBox 2"/>
          <p:cNvSpPr txBox="1">
            <a:spLocks noChangeArrowheads="1"/>
          </p:cNvSpPr>
          <p:nvPr/>
        </p:nvSpPr>
        <p:spPr bwMode="auto">
          <a:xfrm>
            <a:off x="1295400" y="6248400"/>
            <a:ext cx="647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i="1"/>
              <a:t>Henry V</a:t>
            </a:r>
            <a:r>
              <a:rPr lang="en-US" sz="1800"/>
              <a:t>, Kenneth Branagh film (1989)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38200"/>
            <a:ext cx="759618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TextBox 2"/>
          <p:cNvSpPr txBox="1">
            <a:spLocks noChangeArrowheads="1"/>
          </p:cNvSpPr>
          <p:nvPr/>
        </p:nvSpPr>
        <p:spPr bwMode="auto">
          <a:xfrm>
            <a:off x="1295400" y="6248400"/>
            <a:ext cx="647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i="1"/>
              <a:t>Henry V</a:t>
            </a:r>
            <a:r>
              <a:rPr lang="en-US" sz="1800"/>
              <a:t>, Kenneth Branagh film (1989)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5" descr="tit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2613" y="609600"/>
            <a:ext cx="4170362"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6"/>
          <p:cNvSpPr txBox="1">
            <a:spLocks noChangeArrowheads="1"/>
          </p:cNvSpPr>
          <p:nvPr/>
        </p:nvSpPr>
        <p:spPr bwMode="auto">
          <a:xfrm>
            <a:off x="304800" y="457200"/>
            <a:ext cx="388620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t>Shakespeare also exploited the vogue for Senecan tragedy in the blood drenched </a:t>
            </a:r>
            <a:r>
              <a:rPr lang="en-US" sz="1800" i="1"/>
              <a:t>Titus Andronicus, </a:t>
            </a:r>
            <a:r>
              <a:rPr lang="en-US" sz="1800"/>
              <a:t>a spectacle of cruelty in which he tried to out do Marlowe’s model in </a:t>
            </a:r>
            <a:r>
              <a:rPr lang="en-US" sz="1800" i="1"/>
              <a:t>Tamburlaine</a:t>
            </a:r>
            <a:r>
              <a:rPr lang="en-US" sz="1800"/>
              <a:t> and </a:t>
            </a:r>
            <a:r>
              <a:rPr lang="en-US" sz="1800" i="1"/>
              <a:t>The Jew of Malta</a:t>
            </a:r>
            <a:r>
              <a:rPr lang="en-US" sz="1800"/>
              <a:t>.   </a:t>
            </a:r>
          </a:p>
          <a:p>
            <a:pPr>
              <a:spcBef>
                <a:spcPct val="50000"/>
              </a:spcBef>
            </a:pPr>
            <a:r>
              <a:rPr lang="en-US" sz="1800"/>
              <a:t>Henry Peacham made this sketch of a scene from Shakespeare’s </a:t>
            </a:r>
            <a:r>
              <a:rPr lang="en-US" sz="1800" i="1"/>
              <a:t>Titus Andronicus</a:t>
            </a:r>
            <a:r>
              <a:rPr lang="en-US" sz="1800"/>
              <a:t> in 1595. Note that Titus (holding the spear) is in a Roman toga, while Tamora, queen of the Goths, wears Elizabethan dress, as do the soldiers behind Titus. We know acting companies used elaborate costumes, but this drawing suggests that performances did not strive for historical accuracy. The figure on the right is the play’s villain, Aaron the Moor. Peacham’s drawing suggests he was represented as black. For a close-up, see the next image. (</a:t>
            </a:r>
            <a:r>
              <a:rPr lang="en-US" sz="1800">
                <a:hlinkClick r:id="rId3"/>
              </a:rPr>
              <a:t>Mt. Holyoke</a:t>
            </a:r>
            <a:r>
              <a:rPr lang="en-US" sz="1800"/>
              <a: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19200"/>
            <a:ext cx="87598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3" descr="Hodge Rees.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457200"/>
            <a:ext cx="4638675" cy="585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09600"/>
            <a:ext cx="330993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TextBox 3"/>
          <p:cNvSpPr txBox="1">
            <a:spLocks noChangeArrowheads="1"/>
          </p:cNvSpPr>
          <p:nvPr/>
        </p:nvSpPr>
        <p:spPr bwMode="auto">
          <a:xfrm>
            <a:off x="228600" y="571500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r>
              <a:rPr lang="en-US" sz="1800" i="1"/>
              <a:t>Titus Andronicus</a:t>
            </a:r>
            <a:r>
              <a:rPr lang="en-US" sz="1800"/>
              <a:t>, Shakespeare’s Globe 2007</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Box 2"/>
          <p:cNvSpPr txBox="1">
            <a:spLocks noChangeArrowheads="1"/>
          </p:cNvSpPr>
          <p:nvPr/>
        </p:nvSpPr>
        <p:spPr bwMode="auto">
          <a:xfrm>
            <a:off x="4953000" y="5867400"/>
            <a:ext cx="3352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t>Image from </a:t>
            </a:r>
            <a:r>
              <a:rPr lang="en-US" sz="1800" i="1"/>
              <a:t>The Comedy of Errors</a:t>
            </a:r>
            <a:r>
              <a:rPr lang="en-US" sz="1800"/>
              <a:t>, Shakespeare’s Globe 2006</a:t>
            </a:r>
          </a:p>
        </p:txBody>
      </p:sp>
      <p:pic>
        <p:nvPicPr>
          <p:cNvPr id="88067" name="Picture 4"/>
          <p:cNvPicPr>
            <a:picLocks noChangeAspect="1" noChangeArrowheads="1"/>
          </p:cNvPicPr>
          <p:nvPr/>
        </p:nvPicPr>
        <p:blipFill>
          <a:blip r:embed="rId2">
            <a:extLst>
              <a:ext uri="{28A0092B-C50C-407E-A947-70E740481C1C}">
                <a14:useLocalDpi xmlns:a14="http://schemas.microsoft.com/office/drawing/2010/main" val="0"/>
              </a:ext>
            </a:extLst>
          </a:blip>
          <a:srcRect l="27344" t="27083" r="28906" b="10417"/>
          <a:stretch>
            <a:fillRect/>
          </a:stretch>
        </p:blipFill>
        <p:spPr bwMode="auto">
          <a:xfrm>
            <a:off x="4191000" y="838200"/>
            <a:ext cx="469423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TextBox 4"/>
          <p:cNvSpPr txBox="1">
            <a:spLocks noChangeArrowheads="1"/>
          </p:cNvSpPr>
          <p:nvPr/>
        </p:nvSpPr>
        <p:spPr bwMode="auto">
          <a:xfrm>
            <a:off x="152400" y="457200"/>
            <a:ext cx="3886200"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t>Experimenting in a variety of comic genres, Shakespeare shows off his skill at language and plotting at every opportunity. In </a:t>
            </a:r>
            <a:r>
              <a:rPr lang="en-US" sz="1800" i="1"/>
              <a:t>The Comedy of Errors</a:t>
            </a:r>
            <a:r>
              <a:rPr lang="en-US" sz="1800"/>
              <a:t>, Shakespeare takes the Roman playwright Plautus’ comedy about a pair of twin servants at large in the same city and makes it into a truly nightmarish farce by making their masters twins as well, thus multiplying the opportunities for mistaken identity and farce. </a:t>
            </a:r>
          </a:p>
          <a:p>
            <a:endParaRPr lang="en-US" sz="1800"/>
          </a:p>
          <a:p>
            <a:r>
              <a:rPr lang="en-US" sz="1800"/>
              <a:t>On December 28, 1594 the Lord Chamberlain's Men performed The </a:t>
            </a:r>
            <a:r>
              <a:rPr lang="en-US" sz="1800" i="1"/>
              <a:t>Comedy of Errors</a:t>
            </a:r>
            <a:r>
              <a:rPr lang="en-US" sz="1800"/>
              <a:t> at Gray's Inn as part of the Christmas "law revels.“ Because the crowd was large and unruly, it was "thought good not to offer any thing of Account, saving Dancing and Revelling with Gentlewomen... [and] a Comedy of Errors... [which] was played by the Players."  (</a:t>
            </a:r>
            <a:r>
              <a:rPr lang="en-US" sz="1800">
                <a:hlinkClick r:id="rId3"/>
              </a:rPr>
              <a:t>Internet Shakespeare</a:t>
            </a:r>
            <a:r>
              <a:rPr lang="en-US" sz="1800"/>
              <a:t>)</a:t>
            </a:r>
          </a:p>
          <a:p>
            <a:endParaRPr lang="en-US" sz="1800"/>
          </a:p>
          <a:p>
            <a:endParaRPr lang="en-US" sz="1800"/>
          </a:p>
          <a:p>
            <a:endParaRPr lang="en-US" sz="180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a:extLst>
              <a:ext uri="{28A0092B-C50C-407E-A947-70E740481C1C}">
                <a14:useLocalDpi xmlns:a14="http://schemas.microsoft.com/office/drawing/2010/main" val="0"/>
              </a:ext>
            </a:extLst>
          </a:blip>
          <a:srcRect b="6570"/>
          <a:stretch>
            <a:fillRect/>
          </a:stretch>
        </p:blipFill>
        <p:spPr bwMode="auto">
          <a:xfrm>
            <a:off x="4267200" y="271463"/>
            <a:ext cx="4391025" cy="633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extBox 2"/>
          <p:cNvSpPr txBox="1">
            <a:spLocks noChangeArrowheads="1"/>
          </p:cNvSpPr>
          <p:nvPr/>
        </p:nvSpPr>
        <p:spPr bwMode="auto">
          <a:xfrm>
            <a:off x="990600" y="5334000"/>
            <a:ext cx="3124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r>
              <a:rPr lang="en-US" sz="1800"/>
              <a:t>Launce and Crab from </a:t>
            </a:r>
            <a:r>
              <a:rPr lang="en-US" sz="1800" i="1"/>
              <a:t>The Two Gentlemen of Verona</a:t>
            </a:r>
            <a:r>
              <a:rPr lang="en-US" sz="1800"/>
              <a:t>, JamesTaylor/Doidge, Young Vic, February 1975</a:t>
            </a:r>
          </a:p>
        </p:txBody>
      </p:sp>
      <p:sp>
        <p:nvSpPr>
          <p:cNvPr id="89092" name="TextBox 3"/>
          <p:cNvSpPr txBox="1">
            <a:spLocks noChangeArrowheads="1"/>
          </p:cNvSpPr>
          <p:nvPr/>
        </p:nvSpPr>
        <p:spPr bwMode="auto">
          <a:xfrm>
            <a:off x="228600" y="685800"/>
            <a:ext cx="38862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t>Will Kempe was the clown of the Lord Chamberlain’s men, an original sharer in the company.  Cut in Richard Tarleton’s mould, Kempe’s stage act  featured lightning wit, facility with rhyming doggerel, and skill with dancing and fencing.  In the earlier, </a:t>
            </a:r>
            <a:r>
              <a:rPr lang="en-US" sz="1800" i="1"/>
              <a:t>commedia</a:t>
            </a:r>
            <a:r>
              <a:rPr lang="en-US" sz="1800"/>
              <a:t> inspired era of English comedy, major sections of the performance were set aside for the reigning comic to play the audience. The clown led the jig which concluded each show, not just with dance, but a short, bawdy skit including song with improvised lyrics to a familiar folk tune.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Box 2"/>
          <p:cNvSpPr txBox="1">
            <a:spLocks noChangeArrowheads="1"/>
          </p:cNvSpPr>
          <p:nvPr/>
        </p:nvSpPr>
        <p:spPr bwMode="auto">
          <a:xfrm>
            <a:off x="4267200" y="5791200"/>
            <a:ext cx="3657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t>Image from </a:t>
            </a:r>
            <a:r>
              <a:rPr lang="en-US" sz="1800" i="1"/>
              <a:t>Loves Labour’s Lost</a:t>
            </a:r>
            <a:r>
              <a:rPr lang="en-US" sz="1800"/>
              <a:t>, Shakespeare’s Globe 2007</a:t>
            </a:r>
          </a:p>
        </p:txBody>
      </p:sp>
      <p:pic>
        <p:nvPicPr>
          <p:cNvPr id="9011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204913"/>
            <a:ext cx="4960938" cy="451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TextBox 4"/>
          <p:cNvSpPr txBox="1">
            <a:spLocks noChangeArrowheads="1"/>
          </p:cNvSpPr>
          <p:nvPr/>
        </p:nvSpPr>
        <p:spPr bwMode="auto">
          <a:xfrm>
            <a:off x="304800" y="304800"/>
            <a:ext cx="3276600"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t>In </a:t>
            </a:r>
            <a:r>
              <a:rPr lang="en-US" sz="1800" i="1"/>
              <a:t>Love’s Labour’s Lost</a:t>
            </a:r>
            <a:r>
              <a:rPr lang="en-US" sz="1800"/>
              <a:t>, Shakespeare mocked the London vogue for Petrarchan sonneteering which had reached its height in the late 1580’s. In this play, four young men, have sworn off romance to devote their lives to ‘truth’, but they fall for four visiting princesses from France. Shakespeare's boisterous send-up of all those who try to turn their back on life is a festive parade of every weapon in the youthful playwright's comic arsenal: from excruciating cross-purposes and impersonations, to drunkenness, bust-ups and pratfalls. Even more, it is a joyful banquet of language, groaning with puns, rhymes, bizarre syntax, grotesque coinages and parodies. (</a:t>
            </a:r>
            <a:r>
              <a:rPr lang="en-US" sz="1800">
                <a:hlinkClick r:id="rId3"/>
              </a:rPr>
              <a:t>Globe Education</a:t>
            </a:r>
            <a:r>
              <a:rPr lang="en-US" sz="1800"/>
              <a:t>)</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Box 1"/>
          <p:cNvSpPr txBox="1">
            <a:spLocks noChangeArrowheads="1"/>
          </p:cNvSpPr>
          <p:nvPr/>
        </p:nvSpPr>
        <p:spPr bwMode="auto">
          <a:xfrm>
            <a:off x="304800" y="4826000"/>
            <a:ext cx="84582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t>In 1599, the popular clown Will Kempe, a share holding member of the Lord Chamberlain’s Men since its inception, left the company, perhaps at Shakespeare’s instigation.  Perhaps the playwright had grown tired of Kempe’s improvisations and bawdy jigs. In response, Kempe proceeded to dance a jig from London to the sea.  In </a:t>
            </a:r>
            <a:r>
              <a:rPr lang="en-US" sz="1800" i="1"/>
              <a:t>Hamlet</a:t>
            </a:r>
            <a:r>
              <a:rPr lang="en-US" sz="1800"/>
              <a:t>, written during Shakespeare’s first year at the Globe, the Fool Yorick is dead. For his next comedy, </a:t>
            </a:r>
            <a:r>
              <a:rPr lang="en-US" sz="1800" i="1"/>
              <a:t>As You Like It</a:t>
            </a:r>
            <a:r>
              <a:rPr lang="en-US" sz="1800"/>
              <a:t>, Shakespeare hired a new type of clown , the witty riddler and great singer, Robert Armin. (Shapiro)</a:t>
            </a:r>
          </a:p>
        </p:txBody>
      </p:sp>
      <p:pic>
        <p:nvPicPr>
          <p:cNvPr id="91139" name="Picture 1029" descr="slide17"/>
          <p:cNvPicPr>
            <a:picLocks noChangeAspect="1" noChangeArrowheads="1"/>
          </p:cNvPicPr>
          <p:nvPr/>
        </p:nvPicPr>
        <p:blipFill>
          <a:blip r:embed="rId2">
            <a:extLst>
              <a:ext uri="{28A0092B-C50C-407E-A947-70E740481C1C}">
                <a14:useLocalDpi xmlns:a14="http://schemas.microsoft.com/office/drawing/2010/main" val="0"/>
              </a:ext>
            </a:extLst>
          </a:blip>
          <a:srcRect l="1176" r="1176"/>
          <a:stretch>
            <a:fillRect/>
          </a:stretch>
        </p:blipFill>
        <p:spPr bwMode="auto">
          <a:xfrm>
            <a:off x="1524000" y="457200"/>
            <a:ext cx="5945188" cy="423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Armin"/>
          <p:cNvPicPr>
            <a:picLocks noChangeAspect="1" noChangeArrowheads="1"/>
          </p:cNvPicPr>
          <p:nvPr/>
        </p:nvPicPr>
        <p:blipFill>
          <a:blip r:embed="rId3">
            <a:extLst>
              <a:ext uri="{28A0092B-C50C-407E-A947-70E740481C1C}">
                <a14:useLocalDpi xmlns:a14="http://schemas.microsoft.com/office/drawing/2010/main" val="0"/>
              </a:ext>
            </a:extLst>
          </a:blip>
          <a:srcRect l="7143" t="3798" r="8929"/>
          <a:stretch>
            <a:fillRect/>
          </a:stretch>
        </p:blipFill>
        <p:spPr bwMode="auto">
          <a:xfrm>
            <a:off x="4876800" y="457200"/>
            <a:ext cx="381635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ext Box 3"/>
          <p:cNvSpPr txBox="1">
            <a:spLocks noChangeArrowheads="1"/>
          </p:cNvSpPr>
          <p:nvPr/>
        </p:nvSpPr>
        <p:spPr bwMode="auto">
          <a:xfrm>
            <a:off x="838200" y="1676400"/>
            <a:ext cx="38100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t>The diminutive</a:t>
            </a:r>
            <a:r>
              <a:rPr lang="en-US" sz="1800" b="1"/>
              <a:t> Robert Armin</a:t>
            </a:r>
            <a:r>
              <a:rPr lang="en-US" sz="1800"/>
              <a:t> joined the Chamberlain's Men in 1599. He was a master of extemporaneous versifying, a subtle comic, an accomplished singer, and a playwright himself.. He would play Touchstone, in </a:t>
            </a:r>
            <a:r>
              <a:rPr lang="en-US" sz="1800" i="1"/>
              <a:t>As You Like It</a:t>
            </a:r>
            <a:r>
              <a:rPr lang="en-US" sz="1800"/>
              <a:t>, Feste in </a:t>
            </a:r>
            <a:r>
              <a:rPr lang="en-US" sz="1800" i="1"/>
              <a:t>Twelfth Night</a:t>
            </a:r>
            <a:r>
              <a:rPr lang="en-US" sz="1800"/>
              <a:t>, the Gravedigger in </a:t>
            </a:r>
            <a:r>
              <a:rPr lang="en-US" sz="1800" i="1"/>
              <a:t>Hamlet</a:t>
            </a:r>
            <a:r>
              <a:rPr lang="en-US" sz="1800"/>
              <a:t>, the Porter in </a:t>
            </a:r>
            <a:r>
              <a:rPr lang="en-US" sz="1800" i="1"/>
              <a:t>Macbeth</a:t>
            </a:r>
            <a:r>
              <a:rPr lang="en-US" sz="1800"/>
              <a:t>, and the Fool in </a:t>
            </a:r>
            <a:r>
              <a:rPr lang="en-US" sz="1800" i="1"/>
              <a:t>King Lear.  </a:t>
            </a:r>
            <a:r>
              <a:rPr lang="en-US" sz="1800" i="1">
                <a:latin typeface="Georgia" pitchFamily="18" charset="0"/>
              </a:rPr>
              <a:t> </a:t>
            </a:r>
          </a:p>
        </p:txBody>
      </p:sp>
    </p:spTree>
  </p:cSld>
  <p:clrMapOvr>
    <a:masterClrMapping/>
  </p:clrMapOvr>
  <p:transition advTm="8863"/>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l="13281" t="22917" r="29688" b="23958"/>
          <a:stretch>
            <a:fillRect/>
          </a:stretch>
        </p:blipFill>
        <p:spPr bwMode="auto">
          <a:xfrm>
            <a:off x="990600" y="685800"/>
            <a:ext cx="7154863" cy="499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2"/>
          <p:cNvSpPr txBox="1">
            <a:spLocks noChangeArrowheads="1"/>
          </p:cNvSpPr>
          <p:nvPr/>
        </p:nvSpPr>
        <p:spPr bwMode="auto">
          <a:xfrm>
            <a:off x="762000" y="5657850"/>
            <a:ext cx="7772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cs typeface="Times New Roman" pitchFamily="18" charset="0"/>
              </a:rPr>
              <a:t>At the eastern end stands a large angled building that may be the ‘great tiled Timber barne’ associated with the Theatre, which rises behind it and is identifiable by its flag. West of The Theatre there flies a second flag, evidently belonging to the Curtain. (</a:t>
            </a:r>
            <a:r>
              <a:rPr lang="en-US" sz="1800">
                <a:cs typeface="Times New Roman" pitchFamily="18" charset="0"/>
                <a:hlinkClick r:id="rId3"/>
              </a:rPr>
              <a:t>Utrecht Panorama 1597</a:t>
            </a:r>
            <a:r>
              <a:rPr lang="en-US" sz="1800">
                <a:cs typeface="Times New Roman" pitchFamily="18" charset="0"/>
              </a:rPr>
              <a:t>)</a:t>
            </a:r>
          </a:p>
        </p:txBody>
      </p:sp>
      <p:sp>
        <p:nvSpPr>
          <p:cNvPr id="10244" name="TextBox 3"/>
          <p:cNvSpPr txBox="1">
            <a:spLocks noChangeArrowheads="1"/>
          </p:cNvSpPr>
          <p:nvPr/>
        </p:nvSpPr>
        <p:spPr bwMode="auto">
          <a:xfrm>
            <a:off x="381000" y="152400"/>
            <a:ext cx="6019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t>Central London Viewed from  the West:</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5513" y="304800"/>
            <a:ext cx="4206875"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TextBox 2"/>
          <p:cNvSpPr txBox="1">
            <a:spLocks noChangeArrowheads="1"/>
          </p:cNvSpPr>
          <p:nvPr/>
        </p:nvSpPr>
        <p:spPr bwMode="auto">
          <a:xfrm>
            <a:off x="2667000" y="4419600"/>
            <a:ext cx="19812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r>
              <a:rPr lang="en-US" sz="1800"/>
              <a:t/>
            </a:r>
            <a:br>
              <a:rPr lang="en-US" sz="1800"/>
            </a:br>
            <a:r>
              <a:rPr lang="en-US" sz="1800"/>
              <a:t>Image from </a:t>
            </a:r>
            <a:r>
              <a:rPr lang="en-US" sz="1800" i="1"/>
              <a:t>Romeo and Juliet</a:t>
            </a:r>
            <a:r>
              <a:rPr lang="en-US" sz="1800"/>
              <a:t>, Leveaux/Chitty, Royal Shakespeare Company, August 1991</a:t>
            </a:r>
          </a:p>
        </p:txBody>
      </p:sp>
      <p:sp>
        <p:nvSpPr>
          <p:cNvPr id="93188" name="TextBox 3"/>
          <p:cNvSpPr txBox="1">
            <a:spLocks noChangeArrowheads="1"/>
          </p:cNvSpPr>
          <p:nvPr/>
        </p:nvSpPr>
        <p:spPr bwMode="auto">
          <a:xfrm>
            <a:off x="304800" y="609600"/>
            <a:ext cx="40386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t>Shakespeare wrote his first masterpieces in the mid-1590’s. </a:t>
            </a:r>
            <a:r>
              <a:rPr lang="en-US" sz="1800" i="1"/>
              <a:t>Romeo and Juliet </a:t>
            </a:r>
            <a:r>
              <a:rPr lang="en-US" sz="1800"/>
              <a:t>proved not only to be a hit in Elizabethan London, but it remains the most popular love story of all time. In it Shakespeare found the theme that would inform all of his tragedies: the transforming passions which make mortals into gods but destroy them in the process. In </a:t>
            </a:r>
            <a:r>
              <a:rPr lang="en-US" sz="1800" i="1"/>
              <a:t>Romeo and Juliet </a:t>
            </a:r>
            <a:r>
              <a:rPr lang="en-US" sz="1800"/>
              <a:t>the lovers achieve perfect  joy, but only at the price of their lives.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04800"/>
            <a:ext cx="4267200" cy="626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Box 2"/>
          <p:cNvSpPr txBox="1">
            <a:spLocks noChangeArrowheads="1"/>
          </p:cNvSpPr>
          <p:nvPr/>
        </p:nvSpPr>
        <p:spPr bwMode="auto">
          <a:xfrm>
            <a:off x="838200" y="5334000"/>
            <a:ext cx="32004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r>
              <a:rPr lang="en-US"/>
              <a:t/>
            </a:r>
            <a:br>
              <a:rPr lang="en-US"/>
            </a:br>
            <a:r>
              <a:rPr lang="en-US" sz="1800"/>
              <a:t>Image from </a:t>
            </a:r>
            <a:r>
              <a:rPr lang="en-US" sz="1800" i="1"/>
              <a:t>Romeo and Juliet</a:t>
            </a:r>
            <a:r>
              <a:rPr lang="en-US" sz="1800"/>
              <a:t>, Nunn/Dyer, Royal Shakespeare Company, March 1976</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304800"/>
            <a:ext cx="381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TextBox 2"/>
          <p:cNvSpPr txBox="1">
            <a:spLocks noChangeArrowheads="1"/>
          </p:cNvSpPr>
          <p:nvPr/>
        </p:nvSpPr>
        <p:spPr bwMode="auto">
          <a:xfrm>
            <a:off x="5029200" y="6019800"/>
            <a:ext cx="3429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t>A Midsummer Night's Dream Toronto 2008</a:t>
            </a:r>
          </a:p>
        </p:txBody>
      </p:sp>
      <p:sp>
        <p:nvSpPr>
          <p:cNvPr id="95236" name="TextBox 3"/>
          <p:cNvSpPr txBox="1">
            <a:spLocks noChangeArrowheads="1"/>
          </p:cNvSpPr>
          <p:nvPr/>
        </p:nvSpPr>
        <p:spPr bwMode="auto">
          <a:xfrm>
            <a:off x="609600" y="1295400"/>
            <a:ext cx="38100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t>Closely related in theme, </a:t>
            </a:r>
            <a:r>
              <a:rPr lang="en-US" sz="1800" i="1"/>
              <a:t>A Midsummer Night’s Dream </a:t>
            </a:r>
            <a:r>
              <a:rPr lang="en-US" sz="1800"/>
              <a:t>explores the same harrowing realm of  unchecked passion, but the conventions of comedy allow a happy ending.  Two pairs of lovers elope from Athens only to find themselves lost in an enchanted forest where impish spirits use love charms to manipulate the object of their affections. The Queen of the Fairies herself, Titania, succumbs to the drug and falls in love with Bottom the Weaver, who has been transformed into an ass.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38200"/>
            <a:ext cx="7924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TextBox 2"/>
          <p:cNvSpPr txBox="1">
            <a:spLocks noChangeArrowheads="1"/>
          </p:cNvSpPr>
          <p:nvPr/>
        </p:nvSpPr>
        <p:spPr bwMode="auto">
          <a:xfrm>
            <a:off x="1676400" y="5943600"/>
            <a:ext cx="6324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i="1"/>
              <a:t>A Midsummer Night's Dream</a:t>
            </a:r>
            <a:r>
              <a:rPr lang="en-US" sz="1400"/>
              <a:t>, 1989, directed by John Caird, designed by Sue Blane. The photograph shows Puck (Richard McCabe, left) and Oberon (John Carlisle, right).</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700" y="304800"/>
            <a:ext cx="809466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Box 2"/>
          <p:cNvSpPr txBox="1">
            <a:spLocks noChangeArrowheads="1"/>
          </p:cNvSpPr>
          <p:nvPr/>
        </p:nvSpPr>
        <p:spPr bwMode="auto">
          <a:xfrm>
            <a:off x="990600" y="5715000"/>
            <a:ext cx="7315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i="1"/>
              <a:t>A Midsummer Night's Dream</a:t>
            </a:r>
            <a:r>
              <a:rPr lang="en-US" sz="1800"/>
              <a:t>, 1989, directed by John Caird, designed by Sue Blane. The photograph shows Bottom (David Troughton) and Titania (Clare Higgins), Act 4 Scene 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609600"/>
            <a:ext cx="6438900"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extBox 4"/>
          <p:cNvSpPr txBox="1">
            <a:spLocks noChangeArrowheads="1"/>
          </p:cNvSpPr>
          <p:nvPr/>
        </p:nvSpPr>
        <p:spPr bwMode="auto">
          <a:xfrm>
            <a:off x="381000" y="5181600"/>
            <a:ext cx="87630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t>The Swan Theatre (1595), was built by Samuel Langley, a man apparently with both  political and underworld affiliations. The only play to known have been performed  here was the ill fated </a:t>
            </a:r>
            <a:r>
              <a:rPr lang="en-US" sz="1800" i="1"/>
              <a:t>Isle of Dogs</a:t>
            </a:r>
            <a:r>
              <a:rPr lang="en-US" sz="1800"/>
              <a:t> by Thomas Nashe, a political fiasco that resulted in closing of all the theaters. When the theaters were reopened, Langley had  difficulty in recruiting other companies. (</a:t>
            </a:r>
            <a:r>
              <a:rPr lang="en-US" sz="1800">
                <a:hlinkClick r:id="rId4"/>
              </a:rPr>
              <a:t>Elizabethan Authors</a:t>
            </a:r>
            <a:r>
              <a:rPr lang="en-US" sz="1800"/>
              <a:t>) </a:t>
            </a:r>
          </a:p>
          <a:p>
            <a:endParaRPr lang="en-US" sz="1800"/>
          </a:p>
          <a:p>
            <a:pPr algn="ctr"/>
            <a:endParaRPr lang="en-US" sz="200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DeWit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869950"/>
            <a:ext cx="4386263"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 Box 3"/>
          <p:cNvSpPr txBox="1">
            <a:spLocks noChangeArrowheads="1"/>
          </p:cNvSpPr>
          <p:nvPr/>
        </p:nvSpPr>
        <p:spPr bwMode="auto">
          <a:xfrm>
            <a:off x="3352800" y="6324600"/>
            <a:ext cx="533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1800"/>
              <a:t>De Witt's sketch of </a:t>
            </a:r>
            <a:r>
              <a:rPr lang="en-US" sz="1800" i="1"/>
              <a:t>The Swan</a:t>
            </a:r>
            <a:r>
              <a:rPr lang="en-US" sz="1800"/>
              <a:t> 1596</a:t>
            </a:r>
          </a:p>
        </p:txBody>
      </p:sp>
      <p:sp>
        <p:nvSpPr>
          <p:cNvPr id="99332" name="Text Box 4"/>
          <p:cNvSpPr txBox="1">
            <a:spLocks noChangeArrowheads="1"/>
          </p:cNvSpPr>
          <p:nvPr/>
        </p:nvSpPr>
        <p:spPr bwMode="auto">
          <a:xfrm>
            <a:off x="228600" y="685800"/>
            <a:ext cx="37338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t>This sketch of the Swan is the most complete we have of any theatre of the time. The Swan was built in 1596; in the same year, Shakespeare's Company, the Chamberlain's Men, played there. A foreign visitor described a circular  building with three stories of seats, each containing three rows, overlooking  an unroofed central area into which a stage thrusts. The stage was half covered by a canopy extending from the rear wall and supported by massive  columns on stage. Two doors stood in the back wall of the stage, with box seats  above the doors. At the top of the rear structure was a roofed hut, from which a  flag flew and trumpets  were blown to announce that a play’s beginning. (</a:t>
            </a:r>
            <a:r>
              <a:rPr lang="en-US" sz="1800">
                <a:hlinkClick r:id="rId4"/>
              </a:rPr>
              <a:t>Shakespeare’s Life and Times</a:t>
            </a:r>
            <a:r>
              <a:rPr lang="en-US" sz="1800"/>
              <a:t>)</a:t>
            </a:r>
          </a:p>
        </p:txBody>
      </p:sp>
    </p:spTree>
  </p:cSld>
  <p:clrMapOvr>
    <a:masterClrMapping/>
  </p:clrMapOvr>
  <p:transition advTm="8311"/>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6" descr="The first Glo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914400"/>
            <a:ext cx="4162425"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extBox 3"/>
          <p:cNvSpPr txBox="1">
            <a:spLocks noChangeArrowheads="1"/>
          </p:cNvSpPr>
          <p:nvPr/>
        </p:nvSpPr>
        <p:spPr bwMode="auto">
          <a:xfrm>
            <a:off x="304800" y="609600"/>
            <a:ext cx="4038600" cy="646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t>The Globe 1599</a:t>
            </a:r>
          </a:p>
          <a:p>
            <a:endParaRPr lang="en-US"/>
          </a:p>
          <a:p>
            <a:r>
              <a:rPr lang="en-US" sz="1800"/>
              <a:t>In 1599 the deal fell through for the Lord Chamberlain’s Men to move to the Blackfriars Theatre (due to the complaints of aristocratic neighbors). So the Burbage brothers had to move quickly to secure another performing venue. Their lease for the land on which The Theatre in Shoreditch was standing had expired, but the players reasoned that the actual building still belonged to them. So the company disassembled the whole structure and reassembled it on land on the Bankside in Southwark, just south of the Thames and east of the London Bridge. The lease was held by Richard Burbage (sharing in 1/2 of the building) and company members John Heminge, Will Kemp, Augustine Phillips, Thomas Pope, and William  Shakespeare. </a:t>
            </a:r>
          </a:p>
          <a:p>
            <a:endParaRPr lang="en-US"/>
          </a:p>
        </p:txBody>
      </p:sp>
    </p:spTree>
  </p:cSld>
  <p:clrMapOvr>
    <a:masterClrMapping/>
  </p:clrMapOvr>
  <p:transition advTm="8792"/>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5"/>
          <p:cNvPicPr>
            <a:picLocks noChangeAspect="1" noChangeArrowheads="1"/>
          </p:cNvPicPr>
          <p:nvPr/>
        </p:nvPicPr>
        <p:blipFill>
          <a:blip r:embed="rId2">
            <a:extLst>
              <a:ext uri="{28A0092B-C50C-407E-A947-70E740481C1C}">
                <a14:useLocalDpi xmlns:a14="http://schemas.microsoft.com/office/drawing/2010/main" val="0"/>
              </a:ext>
            </a:extLst>
          </a:blip>
          <a:srcRect l="11868" t="16571" r="12363" b="18527"/>
          <a:stretch>
            <a:fillRect/>
          </a:stretch>
        </p:blipFill>
        <p:spPr bwMode="auto">
          <a:xfrm>
            <a:off x="457200" y="914400"/>
            <a:ext cx="8382000"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a:extLst>
              <a:ext uri="{28A0092B-C50C-407E-A947-70E740481C1C}">
                <a14:useLocalDpi xmlns:a14="http://schemas.microsoft.com/office/drawing/2010/main" val="0"/>
              </a:ext>
            </a:extLst>
          </a:blip>
          <a:srcRect l="7111" t="9689" r="7112" b="12558"/>
          <a:stretch>
            <a:fillRect/>
          </a:stretch>
        </p:blipFill>
        <p:spPr bwMode="auto">
          <a:xfrm>
            <a:off x="457200" y="1219200"/>
            <a:ext cx="8404225" cy="430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ext Box 3"/>
          <p:cNvSpPr txBox="1">
            <a:spLocks noChangeArrowheads="1"/>
          </p:cNvSpPr>
          <p:nvPr/>
        </p:nvSpPr>
        <p:spPr bwMode="auto">
          <a:xfrm>
            <a:off x="2286000" y="5715000"/>
            <a:ext cx="4876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1800" i="1"/>
              <a:t>Long View of London from Bankside</a:t>
            </a:r>
            <a:r>
              <a:rPr lang="en-US" sz="1800"/>
              <a:t>, 1647, Wenceslaus Hollar (detail)</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FF0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rgbClr val="FF0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6414</TotalTime>
  <Words>10641</Words>
  <Application>Microsoft Office PowerPoint</Application>
  <PresentationFormat>On-screen Show (4:3)</PresentationFormat>
  <Paragraphs>401</Paragraphs>
  <Slides>144</Slides>
  <Notes>52</Notes>
  <HiddenSlides>0</HiddenSlides>
  <MMClips>0</MMClips>
  <ScaleCrop>false</ScaleCrop>
  <HeadingPairs>
    <vt:vector size="4" baseType="variant">
      <vt:variant>
        <vt:lpstr>Theme</vt:lpstr>
      </vt:variant>
      <vt:variant>
        <vt:i4>1</vt:i4>
      </vt:variant>
      <vt:variant>
        <vt:lpstr>Slide Titles</vt:lpstr>
      </vt:variant>
      <vt:variant>
        <vt:i4>144</vt:i4>
      </vt:variant>
    </vt:vector>
  </HeadingPairs>
  <TitlesOfParts>
    <vt:vector size="145"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Mystery Play Wagon</vt:lpstr>
      <vt:lpstr>Mystery Play Wagons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Heads on London Bridge South Gate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Acting Troupes Perform at Inns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Rose (1587), built on the Bankside in Southwark by Philip Henslowe and Edward Alleyn became the home of the Lord Admiral’s Men.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Globe Theatre 2006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Images from The Tempest, Udovicki&amp;Carroll/Ursulov, May 2000 </vt:lpstr>
      <vt:lpstr>Jasper Britton as Caliban in The Tempest (2000) Shakespeare’s Globe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Gilman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Gilman School</dc:creator>
  <cp:lastModifiedBy>"jspragins"</cp:lastModifiedBy>
  <cp:revision>418</cp:revision>
  <dcterms:created xsi:type="dcterms:W3CDTF">2000-08-27T14:51:08Z</dcterms:created>
  <dcterms:modified xsi:type="dcterms:W3CDTF">2011-09-02T21:55:19Z</dcterms:modified>
</cp:coreProperties>
</file>