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62" r:id="rId4"/>
    <p:sldId id="258" r:id="rId5"/>
    <p:sldId id="256" r:id="rId6"/>
    <p:sldId id="259" r:id="rId7"/>
    <p:sldId id="292" r:id="rId8"/>
    <p:sldId id="293" r:id="rId9"/>
    <p:sldId id="265" r:id="rId10"/>
    <p:sldId id="263" r:id="rId11"/>
    <p:sldId id="264" r:id="rId12"/>
    <p:sldId id="288" r:id="rId13"/>
    <p:sldId id="266" r:id="rId14"/>
    <p:sldId id="286" r:id="rId15"/>
    <p:sldId id="267" r:id="rId16"/>
    <p:sldId id="278" r:id="rId17"/>
    <p:sldId id="268" r:id="rId18"/>
    <p:sldId id="269" r:id="rId19"/>
    <p:sldId id="290" r:id="rId20"/>
    <p:sldId id="270" r:id="rId21"/>
    <p:sldId id="287" r:id="rId22"/>
    <p:sldId id="273" r:id="rId23"/>
    <p:sldId id="274" r:id="rId24"/>
    <p:sldId id="275" r:id="rId25"/>
    <p:sldId id="271" r:id="rId26"/>
    <p:sldId id="272" r:id="rId27"/>
    <p:sldId id="291" r:id="rId28"/>
    <p:sldId id="276" r:id="rId29"/>
    <p:sldId id="289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5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3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93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3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81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983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0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573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583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9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1025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0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CBED0-2DCE-4635-AC3A-98B8C2E0A586}" type="datetimeFigureOut">
              <a:rPr lang="en-US" smtClean="0"/>
              <a:t>4/26/2017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62115B-0E1F-4648-B3CE-BB552C35C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Saint_Basil's_Cathedral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Astrakhan" TargetMode="External"/><Relationship Id="rId4" Type="http://schemas.openxmlformats.org/officeDocument/2006/relationships/hyperlink" Target="http://en.wikipedia.org/wiki/Siege_of_Kazan_(1552)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cgallery.com/S/surikov/surikov.html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abcgallery.com/S/surikov/surikov5.html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itewellgroup.com/Humanities_Project_2005-06/Images/Surikov_Conquest_of_Siberia_1895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retyakovgallery.ru/en/collection/_show/image/_id/245" TargetMode="External"/><Relationship Id="rId7" Type="http://schemas.openxmlformats.org/officeDocument/2006/relationships/hyperlink" Target="http://en.wikipedia.org/wiki/Alyosha_Popovich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n.wikipedia.org/wiki/Ilya_Muromets" TargetMode="External"/><Relationship Id="rId5" Type="http://schemas.openxmlformats.org/officeDocument/2006/relationships/hyperlink" Target="http://en.wikipedia.org/wiki/Dobrynya_Nikitich" TargetMode="External"/><Relationship Id="rId4" Type="http://schemas.openxmlformats.org/officeDocument/2006/relationships/hyperlink" Target="http://en.wikipedia.org/wiki/File:Die_drei_Bogatyr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wand.com/en/Igor_Svyatoslavich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ussia_rel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534400" cy="596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72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1755" b="45615"/>
          <a:stretch>
            <a:fillRect/>
          </a:stretch>
        </p:blipFill>
        <p:spPr bwMode="auto">
          <a:xfrm>
            <a:off x="990600" y="1371600"/>
            <a:ext cx="70675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Mongol Conquest</a:t>
            </a:r>
            <a:r>
              <a:rPr lang="en-US" sz="3600" smtClean="0">
                <a:solidFill>
                  <a:srgbClr val="FF0000"/>
                </a:solidFill>
              </a:rPr>
              <a:t> (1247)</a:t>
            </a:r>
            <a:endParaRPr lang="en-US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6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33400" y="457200"/>
            <a:ext cx="7848600" cy="5786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eaLnBrk="1" hangingPunct="1">
              <a:spcBef>
                <a:spcPct val="50000"/>
              </a:spcBef>
            </a:pPr>
            <a:endParaRPr lang="en-US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Mongol Invasion: </a:t>
            </a:r>
            <a:r>
              <a:rPr lang="en-US" sz="2000" dirty="0" smtClean="0"/>
              <a:t>Important </a:t>
            </a:r>
            <a:r>
              <a:rPr lang="en-US" sz="2000" dirty="0"/>
              <a:t>in the establishment                              of autocratic rule and the centralization of power                                 in Moscow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No Renaissance in Russia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Mongol Khans authorize Russian Princes to rule lands for them. They are only interested in payment in tribute and soldiers.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The Tartars become the enforcers for Russian Princes.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Moscow Princes are helped by the Tartars to put down rival </a:t>
            </a:r>
            <a:r>
              <a:rPr lang="en-US" sz="2000" dirty="0" smtClean="0"/>
              <a:t>princes and will imitate </a:t>
            </a:r>
            <a:r>
              <a:rPr lang="en-US" sz="2000" dirty="0"/>
              <a:t>the Mongol Khans in their absolute rule as Tsars.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The Byzantine Church becomes the propaganda arm of the state.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 Frontier </a:t>
            </a:r>
            <a:r>
              <a:rPr lang="en-US" sz="2000" dirty="0"/>
              <a:t>Mentality: Armed forces are needed to protect the frontiers from future invasions; this requires the militarization of the state.</a:t>
            </a:r>
          </a:p>
        </p:txBody>
      </p:sp>
      <p:pic>
        <p:nvPicPr>
          <p:cNvPr id="11267" name="Picture 3" descr="im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45"/>
          <a:stretch>
            <a:fillRect/>
          </a:stretch>
        </p:blipFill>
        <p:spPr bwMode="auto">
          <a:xfrm>
            <a:off x="6477000" y="609600"/>
            <a:ext cx="2408238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304800"/>
            <a:ext cx="5486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Impact of Mongol Rule</a:t>
            </a:r>
            <a:r>
              <a:rPr lang="en-US" sz="3600" smtClean="0">
                <a:solidFill>
                  <a:srgbClr val="FF0000"/>
                </a:solidFill>
              </a:rPr>
              <a:t> (1247-1462)</a:t>
            </a:r>
            <a:endParaRPr lang="en-US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0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writewellgroup.com/Humanities_Project_2005-06/Images/St.%20Basil%27s%20Red%20Squa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47270"/>
            <a:ext cx="5661570" cy="634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0292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hlinkClick r:id="rId3"/>
              </a:rPr>
              <a:t>St Basil’s</a:t>
            </a:r>
            <a:r>
              <a:rPr lang="en-US" dirty="0">
                <a:hlinkClick r:id="rId3"/>
              </a:rPr>
              <a:t> in Red Square</a:t>
            </a:r>
            <a:r>
              <a:rPr lang="en-US" dirty="0"/>
              <a:t> completed in 1560 commemorates the </a:t>
            </a:r>
            <a:r>
              <a:rPr lang="en-US" dirty="0">
                <a:hlinkClick r:id="rId4" tooltip="Siege of Kazan (1552)"/>
              </a:rPr>
              <a:t>capture of Kazan</a:t>
            </a:r>
            <a:r>
              <a:rPr lang="en-US" dirty="0"/>
              <a:t> and </a:t>
            </a:r>
            <a:r>
              <a:rPr lang="en-US" dirty="0">
                <a:hlinkClick r:id="rId5" tooltip="Astrakhan"/>
              </a:rPr>
              <a:t>Astrakhan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533400"/>
            <a:ext cx="2895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Russo-Kazan Wars (1438- 1552)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9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28600" y="655338"/>
            <a:ext cx="4724400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Mongol liberation/Slav consolidation: Moscow becomes the center of Russia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Ivan the Terrible: gradually establishes autocratic control over the country using his own secret police: the </a:t>
            </a:r>
            <a:r>
              <a:rPr lang="en-US" sz="1800" b="1" i="1" dirty="0" err="1" smtClean="0"/>
              <a:t>Oprichniki</a:t>
            </a:r>
            <a:r>
              <a:rPr lang="en-US" sz="1800" b="1" i="1" dirty="0" smtClean="0"/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dirty="0" smtClean="0"/>
              <a:t>Resistance to Autocracy: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i="1" dirty="0" smtClean="0"/>
              <a:t>Boyar </a:t>
            </a:r>
            <a:r>
              <a:rPr lang="en-US" sz="1800" b="1" i="1" dirty="0"/>
              <a:t>Duma</a:t>
            </a:r>
            <a:r>
              <a:rPr lang="en-US" sz="1800" dirty="0"/>
              <a:t>- highest ranking noble families form a ‘senate’, a deliberative body to advise the </a:t>
            </a:r>
            <a:r>
              <a:rPr lang="en-US" sz="1800" dirty="0" smtClean="0"/>
              <a:t>tsar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i="1" dirty="0" err="1" smtClean="0"/>
              <a:t>Zemsky</a:t>
            </a:r>
            <a:r>
              <a:rPr lang="en-US" sz="1800" b="1" i="1" dirty="0" smtClean="0"/>
              <a:t> </a:t>
            </a:r>
            <a:r>
              <a:rPr lang="en-US" sz="1800" b="1" i="1" dirty="0" err="1"/>
              <a:t>Sobor</a:t>
            </a:r>
            <a:r>
              <a:rPr lang="en-US" sz="1800" dirty="0"/>
              <a:t>- “from the land” an assembly of different classes from all the </a:t>
            </a:r>
            <a:r>
              <a:rPr lang="en-US" sz="1800" dirty="0" smtClean="0"/>
              <a:t>lands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b="1" i="1" dirty="0" err="1" smtClean="0"/>
              <a:t>Mestnicestvo</a:t>
            </a:r>
            <a:r>
              <a:rPr lang="en-US" sz="1800" dirty="0" smtClean="0"/>
              <a:t>- </a:t>
            </a:r>
            <a:r>
              <a:rPr lang="en-US" sz="1800" dirty="0"/>
              <a:t>Tsar grants government jobs to most ancient and powerful families: the first </a:t>
            </a:r>
            <a:r>
              <a:rPr lang="en-US" sz="1800" i="1" dirty="0" err="1"/>
              <a:t>nomenklatura</a:t>
            </a:r>
            <a:r>
              <a:rPr lang="en-US" sz="1800" dirty="0"/>
              <a:t>. Nobles desire for power thus channeled and </a:t>
            </a:r>
            <a:r>
              <a:rPr lang="en-US" sz="1800" dirty="0" smtClean="0"/>
              <a:t>controlled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 </a:t>
            </a:r>
            <a:r>
              <a:rPr lang="en-US" sz="1800" b="1" i="1" dirty="0" err="1"/>
              <a:t>Votchina</a:t>
            </a:r>
            <a:r>
              <a:rPr lang="en-US" sz="1800" dirty="0"/>
              <a:t>- Nobles in the </a:t>
            </a:r>
            <a:r>
              <a:rPr lang="en-US" sz="1800" dirty="0" err="1"/>
              <a:t>Kievan</a:t>
            </a:r>
            <a:r>
              <a:rPr lang="en-US" sz="1800" dirty="0"/>
              <a:t> System owned land on the basis of heredity. That system was replaced by a new feudal system in which a family owned land as long as it pleased the state</a:t>
            </a:r>
          </a:p>
        </p:txBody>
      </p:sp>
      <p:sp>
        <p:nvSpPr>
          <p:cNvPr id="12291" name="Rectangle 3"/>
          <p:cNvSpPr>
            <a:spLocks noChangeArrowheads="1"/>
          </p:cNvSpPr>
          <p:nvPr/>
        </p:nvSpPr>
        <p:spPr bwMode="auto">
          <a:xfrm>
            <a:off x="-331788" y="2606675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2294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-22860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600" b="1" dirty="0" smtClean="0">
                <a:solidFill>
                  <a:srgbClr val="FF0000"/>
                </a:solidFill>
              </a:rPr>
              <a:t>Muscovite Rule</a:t>
            </a:r>
            <a:r>
              <a:rPr lang="en-US" sz="3600" dirty="0" smtClean="0">
                <a:solidFill>
                  <a:srgbClr val="FF0000"/>
                </a:solidFill>
              </a:rPr>
              <a:t> (1462-1584)</a:t>
            </a:r>
            <a:endParaRPr lang="en-US" dirty="0" smtClean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9013" y="762000"/>
            <a:ext cx="3013176" cy="574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354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" y="966788"/>
            <a:ext cx="7620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4">
              <a:spcBef>
                <a:spcPct val="50000"/>
              </a:spcBef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3771900" y="1418384"/>
            <a:ext cx="52197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Ivan the Terrible dies. Having brained his son, Ivan leaves dimwit Feodor to take the throne.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Boris </a:t>
            </a:r>
            <a:r>
              <a:rPr lang="en-US" sz="2000" dirty="0" err="1" smtClean="0"/>
              <a:t>Gudonov</a:t>
            </a:r>
            <a:r>
              <a:rPr lang="en-US" sz="2000" dirty="0" smtClean="0"/>
              <a:t>, rules as regent until Ivan’s third son </a:t>
            </a:r>
            <a:r>
              <a:rPr lang="en-US" sz="2000" dirty="0" err="1" smtClean="0"/>
              <a:t>Dimitri</a:t>
            </a:r>
            <a:r>
              <a:rPr lang="en-US" sz="2000" dirty="0" smtClean="0"/>
              <a:t> is murdered, and Boris is elected Tsar. Boyars and Poles ally in opposition to Boris.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 1605- Boris </a:t>
            </a:r>
            <a:r>
              <a:rPr lang="en-US" sz="2000" dirty="0" err="1" smtClean="0"/>
              <a:t>Gudonov</a:t>
            </a:r>
            <a:r>
              <a:rPr lang="en-US" sz="2000" dirty="0" smtClean="0"/>
              <a:t> dies, and the Poles try to seize the throne.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Social Anarchy: Peasants and Cossacks in revolt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1612-13- National Revulsion at Violence.   Michael Romanov, son of a high church leader, is named Tsar. His dynasty would rule in Russia until 1917.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Consequences: Russians will tolerate repression in return for order. (1917-1921: A Second Time of Troubles)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33400" y="417007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Time of Troubles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(1584-1613)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22" t="9045" r="26828"/>
          <a:stretch/>
        </p:blipFill>
        <p:spPr bwMode="auto">
          <a:xfrm>
            <a:off x="304800" y="1162210"/>
            <a:ext cx="3379574" cy="529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9365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200" b="1" dirty="0" smtClean="0">
                <a:solidFill>
                  <a:srgbClr val="FF0000"/>
                </a:solidFill>
              </a:rPr>
              <a:t>Time of Troubles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(1584-1613)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465" y="1060862"/>
            <a:ext cx="7162800" cy="550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142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51" y="228600"/>
            <a:ext cx="84834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57912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</a:t>
            </a:r>
            <a:r>
              <a:rPr lang="en-US" dirty="0" smtClean="0"/>
              <a:t>stablishment of the Romanov Dynasty (1613-1917)  </a:t>
            </a:r>
          </a:p>
          <a:p>
            <a:pPr algn="ctr"/>
            <a:r>
              <a:rPr lang="en-US" dirty="0" smtClean="0"/>
              <a:t>Serfdom codified.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10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6506718" cy="518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531167"/>
            <a:ext cx="6496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Nikonian</a:t>
            </a:r>
            <a:r>
              <a:rPr lang="en-US" sz="2800" b="1" dirty="0" smtClean="0">
                <a:solidFill>
                  <a:srgbClr val="FF0000"/>
                </a:solidFill>
              </a:rPr>
              <a:t> Reforms </a:t>
            </a:r>
            <a:r>
              <a:rPr lang="en-US" sz="2400" dirty="0" smtClean="0">
                <a:solidFill>
                  <a:srgbClr val="FF0000"/>
                </a:solidFill>
              </a:rPr>
              <a:t>(1652)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2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writewellgroup.com/Humanities_Project_2005-06/Images/surikov_boyar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72" y="1359235"/>
            <a:ext cx="8458200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2269" y="5588335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hlinkClick r:id="rId3"/>
              </a:rPr>
              <a:t>Surikov</a:t>
            </a:r>
            <a:r>
              <a:rPr lang="en-US" dirty="0"/>
              <a:t>. </a:t>
            </a:r>
            <a:r>
              <a:rPr lang="en-US" i="1" dirty="0">
                <a:hlinkClick r:id="rId4"/>
              </a:rPr>
              <a:t>The </a:t>
            </a:r>
            <a:r>
              <a:rPr lang="en-US" i="1" dirty="0" err="1">
                <a:hlinkClick r:id="rId4"/>
              </a:rPr>
              <a:t>Boyarynia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Morozova</a:t>
            </a:r>
            <a:r>
              <a:rPr lang="en-US" i="1" dirty="0">
                <a:hlinkClick r:id="rId4"/>
              </a:rPr>
              <a:t>.</a:t>
            </a:r>
            <a:r>
              <a:rPr lang="en-US" dirty="0"/>
              <a:t> 1887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0372" y="615795"/>
            <a:ext cx="8893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Resistance to the </a:t>
            </a:r>
            <a:r>
              <a:rPr lang="en-US" sz="2800" b="1" dirty="0" err="1" smtClean="0">
                <a:solidFill>
                  <a:srgbClr val="FF0000"/>
                </a:solidFill>
              </a:rPr>
              <a:t>Nikonian</a:t>
            </a:r>
            <a:r>
              <a:rPr lang="en-US" sz="2800" b="1" dirty="0" smtClean="0">
                <a:solidFill>
                  <a:srgbClr val="FF0000"/>
                </a:solidFill>
              </a:rPr>
              <a:t> Reforms</a:t>
            </a:r>
            <a:r>
              <a:rPr lang="en-US" sz="2400" dirty="0" smtClean="0">
                <a:solidFill>
                  <a:srgbClr val="FF0000"/>
                </a:solidFill>
              </a:rPr>
              <a:t>: The Old Believers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Stiepan Riaz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09600"/>
            <a:ext cx="43624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05400" y="28669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Stenka</a:t>
            </a:r>
            <a:r>
              <a:rPr lang="en-US" b="1" dirty="0" smtClean="0"/>
              <a:t> </a:t>
            </a:r>
            <a:r>
              <a:rPr lang="en-US" b="1" dirty="0" err="1" smtClean="0"/>
              <a:t>Razin</a:t>
            </a:r>
            <a:r>
              <a:rPr lang="en-US" b="1" dirty="0" smtClean="0"/>
              <a:t>  </a:t>
            </a:r>
            <a:r>
              <a:rPr lang="en-US" dirty="0" smtClean="0"/>
              <a:t>(1630-1671)</a:t>
            </a:r>
          </a:p>
          <a:p>
            <a:endParaRPr lang="en-US" dirty="0"/>
          </a:p>
          <a:p>
            <a:r>
              <a:rPr lang="en-US" dirty="0" smtClean="0"/>
              <a:t>Cossack Leader of Serf rebellion which lasted from 1667-71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19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458200" cy="540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28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04800" y="990600"/>
            <a:ext cx="5236316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Great Northern War: Peter captures the Baltic States </a:t>
            </a:r>
            <a:r>
              <a:rPr lang="en-US" sz="1800" dirty="0" smtClean="0"/>
              <a:t>and establishes </a:t>
            </a:r>
            <a:r>
              <a:rPr lang="en-US" sz="1800" dirty="0"/>
              <a:t>St. Petersburg as the new capitol.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/>
              <a:t>To compete with the Western European Powers, Peter                            </a:t>
            </a:r>
            <a:r>
              <a:rPr lang="en-US" sz="1800" dirty="0" smtClean="0"/>
              <a:t>needed </a:t>
            </a:r>
            <a:r>
              <a:rPr lang="en-US" sz="1800" dirty="0"/>
              <a:t>to modernize his </a:t>
            </a:r>
            <a:r>
              <a:rPr lang="en-US" sz="1800" dirty="0" smtClean="0"/>
              <a:t>army.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 smtClean="0"/>
              <a:t>To </a:t>
            </a:r>
            <a:r>
              <a:rPr lang="en-US" sz="1800" dirty="0"/>
              <a:t>do that he </a:t>
            </a:r>
            <a:r>
              <a:rPr lang="en-US" sz="1800" dirty="0" smtClean="0"/>
              <a:t>had to </a:t>
            </a:r>
            <a:r>
              <a:rPr lang="en-US" sz="1800" dirty="0"/>
              <a:t>establish greater sovereignty </a:t>
            </a:r>
            <a:r>
              <a:rPr lang="en-US" sz="1800" dirty="0" smtClean="0"/>
              <a:t>over the </a:t>
            </a:r>
            <a:r>
              <a:rPr lang="en-US" sz="1800" dirty="0"/>
              <a:t>nobility and make tax collection more efficient.</a:t>
            </a:r>
            <a:r>
              <a:rPr lang="en-US" dirty="0"/>
              <a:t> </a:t>
            </a:r>
            <a:endParaRPr lang="en-US" dirty="0" smtClean="0"/>
          </a:p>
          <a:p>
            <a:pPr eaLnBrk="1" hangingPunct="1">
              <a:spcBef>
                <a:spcPct val="50000"/>
              </a:spcBef>
            </a:pPr>
            <a:r>
              <a:rPr lang="en-US" dirty="0" smtClean="0"/>
              <a:t>Reforms: 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 smtClean="0"/>
              <a:t> Table of Ranks- Noblemen must work for the state. (two story slavery: noblemen must work.)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 smtClean="0"/>
              <a:t> Administrative Colleges- Western style bureaucracies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 smtClean="0"/>
              <a:t> Abolishes </a:t>
            </a:r>
            <a:r>
              <a:rPr lang="en-US" sz="1800" i="1" dirty="0" smtClean="0"/>
              <a:t>Patriarchate</a:t>
            </a:r>
            <a:r>
              <a:rPr lang="en-US" sz="1800" dirty="0" smtClean="0"/>
              <a:t> (Head of Orthodox Church) and makes Russian Church a branch of the government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sz="1800" dirty="0" smtClean="0"/>
              <a:t> St. Petersburg- Nearly overnight, Peter creates a Western European Capitol, built atop the graves of thousands of forced laborers.</a:t>
            </a: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88900" y="202247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-347663" y="236061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1524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Peter the Great</a:t>
            </a:r>
            <a:r>
              <a:rPr lang="en-US" sz="3600" smtClean="0">
                <a:solidFill>
                  <a:srgbClr val="FF0000"/>
                </a:solidFill>
              </a:rPr>
              <a:t> (1689-1725)</a:t>
            </a:r>
            <a:r>
              <a:rPr lang="en-US" sz="3600" smtClean="0">
                <a:solidFill>
                  <a:schemeClr val="tx1"/>
                </a:solidFill>
                <a:cs typeface="Times New Roman" charset="0"/>
              </a:rPr>
              <a:t> </a:t>
            </a:r>
            <a:endParaRPr lang="en-US" sz="3600" smtClean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117" y="1579677"/>
            <a:ext cx="3513983" cy="426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505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6570"/>
            <a:ext cx="4572000" cy="637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4800" y="533400"/>
            <a:ext cx="3276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Great Northern War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(1700–21)</a:t>
            </a:r>
          </a:p>
        </p:txBody>
      </p:sp>
    </p:spTree>
    <p:extLst>
      <p:ext uri="{BB962C8B-B14F-4D97-AF65-F5344CB8AC3E}">
        <p14:creationId xmlns:p14="http://schemas.microsoft.com/office/powerpoint/2010/main" val="101659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St. Petersburg </a:t>
            </a:r>
          </a:p>
        </p:txBody>
      </p:sp>
      <p:pic>
        <p:nvPicPr>
          <p:cNvPr id="17411" name="Picture 4" descr="http://faculty.gilman.edu/us/JamieSpragins/Euro_Hum_2002-03/images/petersbu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9" y="1371600"/>
            <a:ext cx="7924800" cy="478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61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http://www.starbase1.co.uk/SP2/hermit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77800"/>
            <a:ext cx="8743950" cy="650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60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7"/>
          <p:cNvGrpSpPr>
            <a:grpSpLocks/>
          </p:cNvGrpSpPr>
          <p:nvPr/>
        </p:nvGrpSpPr>
        <p:grpSpPr bwMode="auto">
          <a:xfrm>
            <a:off x="1744663" y="1989138"/>
            <a:ext cx="4500562" cy="2879725"/>
            <a:chOff x="0" y="0"/>
            <a:chExt cx="2835" cy="1814"/>
          </a:xfrm>
        </p:grpSpPr>
        <p:sp>
          <p:nvSpPr>
            <p:cNvPr id="2253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2835" cy="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grpSp>
          <p:nvGrpSpPr>
            <p:cNvPr id="22533" name="Group 6"/>
            <p:cNvGrpSpPr>
              <a:grpSpLocks/>
            </p:cNvGrpSpPr>
            <p:nvPr/>
          </p:nvGrpSpPr>
          <p:grpSpPr bwMode="auto">
            <a:xfrm>
              <a:off x="0" y="0"/>
              <a:ext cx="2835" cy="1814"/>
              <a:chOff x="0" y="0"/>
              <a:chExt cx="2835" cy="1814"/>
            </a:xfrm>
          </p:grpSpPr>
          <p:sp>
            <p:nvSpPr>
              <p:cNvPr id="22534" name="Rectangle 3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35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2535" name="Rectangle 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2835" cy="18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/>
                  <a:t>  </a:t>
                </a:r>
                <a:r>
                  <a:rPr lang="en-US" sz="15900"/>
                  <a:t> </a:t>
                </a:r>
                <a:r>
                  <a:rPr lang="en-US"/>
                  <a:t>                                                                       </a:t>
                </a:r>
              </a:p>
            </p:txBody>
          </p:sp>
        </p:grpSp>
      </p:grpSp>
      <p:pic>
        <p:nvPicPr>
          <p:cNvPr id="22531" name="Picture 5" descr="'The Volga Barge Haulers' by Rep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81" y="1504950"/>
            <a:ext cx="864935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95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28600" y="666497"/>
            <a:ext cx="5029200" cy="586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 dirty="0"/>
          </a:p>
          <a:p>
            <a:pPr eaLnBrk="1" hangingPunct="1">
              <a:spcBef>
                <a:spcPct val="50000"/>
              </a:spcBef>
            </a:pPr>
            <a:r>
              <a:rPr lang="en-US" sz="1800" dirty="0"/>
              <a:t>Catherine the Great (1762-1792)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Models herself as an Enlightened Despot                                                             </a:t>
            </a:r>
            <a:r>
              <a:rPr lang="en-US" sz="1800" dirty="0" smtClean="0"/>
              <a:t>in </a:t>
            </a:r>
            <a:r>
              <a:rPr lang="en-US" sz="1800" dirty="0"/>
              <a:t>Voltaire’s model. She promises reform,                                                           but backs off when it comes to surrendering                                                </a:t>
            </a:r>
            <a:r>
              <a:rPr lang="en-US" sz="1800" dirty="0" smtClean="0"/>
              <a:t>her autocratic </a:t>
            </a:r>
            <a:r>
              <a:rPr lang="en-US" sz="1800" dirty="0"/>
              <a:t>power.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Enlightenment science does </a:t>
            </a:r>
            <a:r>
              <a:rPr lang="en-US" sz="1800" u="sng" dirty="0"/>
              <a:t>not</a:t>
            </a:r>
            <a:r>
              <a:rPr lang="en-US" sz="1800" dirty="0"/>
              <a:t> impact the economy. Russia would not begin its industrial revolution until the end of the nineteenth century.</a:t>
            </a:r>
          </a:p>
          <a:p>
            <a:pPr eaLnBrk="1" hangingPunct="1">
              <a:spcBef>
                <a:spcPct val="50000"/>
              </a:spcBef>
            </a:pPr>
            <a:r>
              <a:rPr lang="en-US" sz="1800" dirty="0"/>
              <a:t>Successful Wars of Conquest: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Partition of Poland: land was not returned until after WWI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Ottoman Empire Wars: Russia expands to the Black Sea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Peasant rebellions as the Russians spread serfdom. (</a:t>
            </a:r>
            <a:r>
              <a:rPr lang="en-US" sz="1800" dirty="0" err="1"/>
              <a:t>Pugachev</a:t>
            </a:r>
            <a:r>
              <a:rPr lang="en-US" sz="1800" dirty="0"/>
              <a:t> Rebellion)</a:t>
            </a: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-222250" y="24638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The Enlightenment in Russia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26" y="1295400"/>
            <a:ext cx="3359821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09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bronze_horse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858000" cy="461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66800" y="5837238"/>
            <a:ext cx="716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cs typeface="Arial" charset="0"/>
              </a:rPr>
              <a:t> E. Falconet. "The Bronze Horseman." Bronze statue. 1782. St. Petersburg</a:t>
            </a:r>
            <a:r>
              <a:rPr lang="en-US" dirty="0"/>
              <a:t> 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0000"/>
                </a:solidFill>
              </a:rPr>
              <a:t>The Bronze Horseman</a:t>
            </a:r>
          </a:p>
        </p:txBody>
      </p:sp>
    </p:spTree>
    <p:extLst>
      <p:ext uri="{BB962C8B-B14F-4D97-AF65-F5344CB8AC3E}">
        <p14:creationId xmlns:p14="http://schemas.microsoft.com/office/powerpoint/2010/main" val="145887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le:Pugachy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4766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2905035"/>
            <a:ext cx="36576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/>
              <a:t>Emelian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Pugachev</a:t>
            </a:r>
            <a:r>
              <a:rPr lang="en-US" sz="2400" b="1" dirty="0" smtClean="0"/>
              <a:t>  </a:t>
            </a:r>
            <a:r>
              <a:rPr lang="en-US" dirty="0" smtClean="0"/>
              <a:t>(1742-75)</a:t>
            </a:r>
          </a:p>
          <a:p>
            <a:endParaRPr lang="en-US" dirty="0"/>
          </a:p>
          <a:p>
            <a:r>
              <a:rPr lang="en-US" dirty="0" smtClean="0"/>
              <a:t>Cossack leader of serf rebellion from 1774-75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85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87338" y="331788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>
                <a:solidFill>
                  <a:srgbClr val="FF0000"/>
                </a:solidFill>
              </a:rPr>
              <a:t>Defeat of the French </a:t>
            </a:r>
            <a:r>
              <a:rPr lang="en-US" sz="3200" dirty="0" smtClean="0">
                <a:solidFill>
                  <a:srgbClr val="FF0000"/>
                </a:solidFill>
              </a:rPr>
              <a:t>1812</a:t>
            </a:r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287338" y="1582783"/>
            <a:ext cx="443706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/>
              <a:t>Alexander I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The Russians defeat Napoleon’s armies and establish themselves as the key power in Eastern Europe.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Like Catherine, Alexander too wanted reform and even had a councilor draw up a liberal constitution.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However, during the Napoleonic Invasion, and, afterwards, Alexander instead imposes the </a:t>
            </a:r>
            <a:r>
              <a:rPr lang="en-US" sz="1800" i="1" dirty="0" err="1"/>
              <a:t>Arkacheevna</a:t>
            </a:r>
            <a:r>
              <a:rPr lang="en-US" sz="1800" dirty="0"/>
              <a:t>: a new police state with  intense repression.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1800" dirty="0"/>
              <a:t> He helps head the conservative forces which made up the Congress of Vienna.</a:t>
            </a:r>
            <a:endParaRPr lang="en-US" dirty="0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287338" y="9032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24581" name="Picture 7" descr="http://www.oldprints.co.uk/prints/mr/mr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451384"/>
            <a:ext cx="3352800" cy="223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8" descr="Jean-Louis-Ernest Meissonier: Napoleon on Campaign in 18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038600"/>
            <a:ext cx="3352800" cy="221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42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writewellgroup.com/Humanities_Project_2005-06/Images/Surikov_Conquest_of_Siberia_1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60" y="1377617"/>
            <a:ext cx="8345712" cy="39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457200"/>
            <a:ext cx="609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Expansion to the Pacific </a:t>
            </a:r>
            <a:r>
              <a:rPr lang="en-US" sz="2400" dirty="0" smtClean="0">
                <a:solidFill>
                  <a:srgbClr val="FF0000"/>
                </a:solidFill>
              </a:rPr>
              <a:t>during the 1860’s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5362694"/>
            <a:ext cx="64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>
                <a:hlinkClick r:id="rId3"/>
              </a:rPr>
              <a:t>Surikov</a:t>
            </a:r>
            <a:r>
              <a:rPr lang="en-US" i="1" dirty="0" smtClean="0">
                <a:hlinkClick r:id="rId3"/>
              </a:rPr>
              <a:t>,  </a:t>
            </a:r>
            <a:r>
              <a:rPr lang="en-US" i="1" dirty="0" err="1" smtClean="0">
                <a:hlinkClick r:id="rId3"/>
              </a:rPr>
              <a:t>Ermak’s</a:t>
            </a:r>
            <a:r>
              <a:rPr lang="en-US" i="1" dirty="0" smtClean="0">
                <a:hlinkClick r:id="rId3"/>
              </a:rPr>
              <a:t> </a:t>
            </a:r>
            <a:r>
              <a:rPr lang="en-US" i="1" dirty="0">
                <a:hlinkClick r:id="rId3"/>
              </a:rPr>
              <a:t>Conquest of Siberia</a:t>
            </a:r>
            <a:r>
              <a:rPr lang="en-US" dirty="0">
                <a:hlinkClick r:id="rId3"/>
              </a:rPr>
              <a:t> </a:t>
            </a:r>
            <a:r>
              <a:rPr lang="en-US" dirty="0"/>
              <a:t>(1895)  </a:t>
            </a:r>
          </a:p>
        </p:txBody>
      </p:sp>
    </p:spTree>
    <p:extLst>
      <p:ext uri="{BB962C8B-B14F-4D97-AF65-F5344CB8AC3E}">
        <p14:creationId xmlns:p14="http://schemas.microsoft.com/office/powerpoint/2010/main" val="19948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62000" y="741363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 sz="2000"/>
              <a:t>Inefficient agriculture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Only 10.8% of the land is arable.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Permafrost: only top 16” will thaw, creates a swamp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Pine Forest: acidic soil (Ukraine has most fertile lands)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Temperature extremes; little precipitation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Brief growing season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No mountains to block east/west prevailing winds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No fertilizer, no seeds, no modern equipment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Despite hard work of the peasants, the government must import food to feed its people.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2400" b="1" dirty="0" smtClean="0">
                <a:solidFill>
                  <a:srgbClr val="FF0000"/>
                </a:solidFill>
              </a:rPr>
              <a:t>Geography is Destiny</a:t>
            </a:r>
            <a:r>
              <a:rPr lang="en-US" sz="2400" dirty="0" smtClean="0">
                <a:solidFill>
                  <a:srgbClr val="FF0000"/>
                </a:solidFill>
              </a:rPr>
              <a:t>: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the impact of a harsh climate on social structures:</a:t>
            </a:r>
          </a:p>
        </p:txBody>
      </p:sp>
    </p:spTree>
    <p:extLst>
      <p:ext uri="{BB962C8B-B14F-4D97-AF65-F5344CB8AC3E}">
        <p14:creationId xmlns:p14="http://schemas.microsoft.com/office/powerpoint/2010/main" val="26047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33400" y="381000"/>
            <a:ext cx="8229600" cy="575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Inefficient agriculture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Only 10.8% of the land is arable.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Permafrost:only top 16” will thaw, creates a swamp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Pine Forest: acidic soil (Ukraine has most fertile lands)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Temperature extremes; little precipitation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Brief growing season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No mountains to block east/west prevailing winds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No fertilizer, no seeds, no modern equipment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Despite hard work of the peasants, the government must import food to feed its people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8610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>
                <a:solidFill>
                  <a:srgbClr val="FF0000"/>
                </a:solidFill>
              </a:rPr>
              <a:t>Nineteenth Century Economic Structure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762000" y="457200"/>
            <a:ext cx="7772400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Political Structure: Autocratic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Economic Structure: Backward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Social Structure: Regressive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Diplomatic Posture: Conservative and Imperialistic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Nineteenth Century Tsar: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Head of a vast bureaucracy and a huge army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The Tsar’s power depends on his ability to control the nobility: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Catering to their desires with land grants and job promotions.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Secret Police to prevent any liberalization of the government’s structure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>
                <a:solidFill>
                  <a:srgbClr val="FF0000"/>
                </a:solidFill>
              </a:rPr>
              <a:t>Early Nineteenth Century Russia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984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09600" y="381000"/>
            <a:ext cx="8001000" cy="611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r>
              <a:rPr lang="en-US"/>
              <a:t>Nobility: (</a:t>
            </a:r>
            <a:r>
              <a:rPr lang="en-US" i="1"/>
              <a:t>dvorianstvo</a:t>
            </a:r>
            <a:r>
              <a:rPr lang="en-US"/>
              <a:t>) 6%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All nobility are officially registered by the government in a specific rank.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Most nobility are not wealthy (fewer than 100 serfs)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Status is measured in rank (mobility through military service)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Cultural Isolation: Western Education makes the nobility less Russian.</a:t>
            </a:r>
          </a:p>
          <a:p>
            <a:pPr eaLnBrk="1" hangingPunct="1">
              <a:spcBef>
                <a:spcPct val="50000"/>
              </a:spcBef>
            </a:pPr>
            <a:r>
              <a:rPr lang="en-US"/>
              <a:t>Middle Class: (merchants, doctors, lawyers, urban) 4%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 Tiny size compared with burgeoning Middle Class in England and France which broke the traditional power of the aristocracy.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0"/>
            <a:ext cx="77724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sz="3200" b="1" dirty="0" smtClean="0">
                <a:solidFill>
                  <a:srgbClr val="FF0000"/>
                </a:solidFill>
              </a:rPr>
              <a:t>Early Nineteenth Century Russia</a:t>
            </a:r>
            <a:endParaRPr lang="en-US" sz="32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7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85800" y="990600"/>
            <a:ext cx="81534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lvl="1" eaLnBrk="1" hangingPunct="1">
              <a:spcBef>
                <a:spcPct val="50000"/>
              </a:spcBef>
            </a:pPr>
            <a:r>
              <a:rPr lang="en-US" sz="2000"/>
              <a:t>Kievan Era 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peasants owned land: the </a:t>
            </a:r>
            <a:r>
              <a:rPr lang="en-US" sz="2000" b="1" i="1"/>
              <a:t>mir</a:t>
            </a:r>
            <a:r>
              <a:rPr lang="en-US" sz="2000"/>
              <a:t>: a collective unit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z="2000"/>
              <a:t>Muscovite Era: the origin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Tsar’s grant lands to favorite nobles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14</a:t>
            </a:r>
            <a:r>
              <a:rPr lang="en-US" sz="2000" baseline="30000"/>
              <a:t>th</a:t>
            </a:r>
            <a:r>
              <a:rPr lang="en-US" sz="2000"/>
              <a:t>-15</a:t>
            </a:r>
            <a:r>
              <a:rPr lang="en-US" sz="2000" baseline="30000"/>
              <a:t>th</a:t>
            </a:r>
            <a:r>
              <a:rPr lang="en-US" sz="2000"/>
              <a:t> c.: peasants become tenant farmers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 the Obrok</a:t>
            </a:r>
            <a:r>
              <a:rPr lang="en-US" sz="2000"/>
              <a:t>- peasant pays for land with part of crop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 the Barschina</a:t>
            </a:r>
            <a:r>
              <a:rPr lang="en-US" sz="2000"/>
              <a:t>- labor tax: peasant owes work to landlord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sz="2000"/>
              <a:t>Romanov Era: the codification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b="1" i="1"/>
              <a:t>Ulozhenie</a:t>
            </a:r>
            <a:r>
              <a:rPr lang="en-US" sz="2000"/>
              <a:t> </a:t>
            </a:r>
            <a:r>
              <a:rPr lang="en-US" sz="2000" b="1" i="1"/>
              <a:t>of 1649</a:t>
            </a:r>
            <a:r>
              <a:rPr lang="en-US" sz="2000"/>
              <a:t>: codification of serfdom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Peter the Great: poll tax indebted serfs and enabled the tsar to draft them into military service’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/>
              <a:t> Catharine the Great: geographic spread of serfdom. State serfs owned directly by the tsar.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Peasantry </a:t>
            </a:r>
            <a:r>
              <a:rPr lang="en-US" sz="3600" smtClean="0">
                <a:solidFill>
                  <a:srgbClr val="FF0000"/>
                </a:solidFill>
              </a:rPr>
              <a:t>(90+% of the Population)</a:t>
            </a:r>
          </a:p>
        </p:txBody>
      </p:sp>
    </p:spTree>
    <p:extLst>
      <p:ext uri="{BB962C8B-B14F-4D97-AF65-F5344CB8AC3E}">
        <p14:creationId xmlns:p14="http://schemas.microsoft.com/office/powerpoint/2010/main" val="288477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1295400" y="533400"/>
            <a:ext cx="73914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  <a:p>
            <a:pPr eaLnBrk="1" hangingPunct="1">
              <a:spcBef>
                <a:spcPct val="50000"/>
              </a:spcBef>
            </a:pPr>
            <a:endParaRPr lang="en-US" b="1" i="1"/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/>
              <a:t>Obschina</a:t>
            </a:r>
            <a:r>
              <a:rPr lang="en-US"/>
              <a:t>: peasant village: the basic organization of peasants before, during, and after serfdom until Stalin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b="1" i="1"/>
              <a:t>the kulak:</a:t>
            </a:r>
            <a:r>
              <a:rPr lang="en-US"/>
              <a:t> Some families could hold and work more land indefinitely and thus profit.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Poor hygiene, illiteracy, alcoholism, intense religious belief</a:t>
            </a: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/>
              <a:t>Survival: geared to harsh adversity of Russian climate and culture: “You don’t work; you don’t eat.”</a:t>
            </a:r>
          </a:p>
          <a:p>
            <a:pPr lvl="1"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77724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Nineteenth Century Serfdom</a:t>
            </a:r>
            <a:r>
              <a:rPr lang="en-US" sz="3600" smtClean="0">
                <a:solidFill>
                  <a:srgbClr val="FF0000"/>
                </a:solidFill>
              </a:rPr>
              <a:t>         </a:t>
            </a:r>
            <a:br>
              <a:rPr lang="en-US" sz="3600" smtClean="0">
                <a:solidFill>
                  <a:srgbClr val="FF0000"/>
                </a:solidFill>
              </a:rPr>
            </a:br>
            <a:r>
              <a:rPr lang="en-US" sz="3600" smtClean="0">
                <a:solidFill>
                  <a:srgbClr val="FF0000"/>
                </a:solidFill>
              </a:rPr>
              <a:t>(90+% of the Population)</a:t>
            </a:r>
          </a:p>
        </p:txBody>
      </p:sp>
    </p:spTree>
    <p:extLst>
      <p:ext uri="{BB962C8B-B14F-4D97-AF65-F5344CB8AC3E}">
        <p14:creationId xmlns:p14="http://schemas.microsoft.com/office/powerpoint/2010/main" val="241303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38943" y="1524000"/>
            <a:ext cx="59436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/>
              <a:t>Political Reform in the Nineteenth Century: 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/>
              <a:t>Nineteenth Century Tsars: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Nicholas I (1825-55) repressive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Alexander II (1855-1881) reformist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Alexander III (1881-1894) repressive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Nicholas II (1894-1917) reformist</a:t>
            </a:r>
          </a:p>
          <a:p>
            <a:pPr eaLnBrk="1" hangingPunct="1">
              <a:spcBef>
                <a:spcPct val="50000"/>
              </a:spcBef>
            </a:pPr>
            <a:r>
              <a:rPr lang="en-US" sz="2000" dirty="0"/>
              <a:t>Conservative Forces: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Gentry Self Interest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Tsar’s Self Interest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Church’s Self Interest 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33400" y="30480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smtClean="0">
                <a:solidFill>
                  <a:srgbClr val="FF0000"/>
                </a:solidFill>
              </a:rPr>
              <a:t>“Whither Russia?”</a:t>
            </a:r>
            <a:endParaRPr lang="en-US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78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838200" y="1219200"/>
            <a:ext cx="7239000" cy="5478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/>
              <a:t>Forces for Change: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Gentry Idealism: liberal writers who have been educated in West, have traveled in Europe, and who look at Russian society through Western eyes (</a:t>
            </a:r>
            <a:r>
              <a:rPr lang="en-US" sz="2000" dirty="0">
                <a:solidFill>
                  <a:srgbClr val="FF0000"/>
                </a:solidFill>
              </a:rPr>
              <a:t>1825: The Decembrist Revolt</a:t>
            </a:r>
            <a:r>
              <a:rPr lang="en-US" sz="2000" dirty="0"/>
              <a:t>)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International Necessity: Russia begins losing wars because of poor technology: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Crimean War (1856)</a:t>
            </a:r>
            <a:r>
              <a:rPr lang="en-US" sz="2000" dirty="0"/>
              <a:t> leads to freeing of serfs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Russo-Japanese War (1905</a:t>
            </a:r>
            <a:r>
              <a:rPr lang="en-US" sz="2000" dirty="0" smtClean="0"/>
              <a:t>) - </a:t>
            </a:r>
            <a:r>
              <a:rPr lang="en-US" sz="2000" dirty="0"/>
              <a:t>leads to first constitutional </a:t>
            </a:r>
            <a:r>
              <a:rPr lang="en-US" sz="2000" dirty="0" smtClean="0"/>
              <a:t>monarchy</a:t>
            </a:r>
          </a:p>
          <a:p>
            <a:pPr lvl="2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 smtClean="0"/>
              <a:t> World War One (1914-17) leads to Russian Revolution.</a:t>
            </a:r>
            <a:endParaRPr lang="en-US" sz="20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Birth of Middle Class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Peasant Misery: they want land. Past revolts had been anarchic. By the end of the century the peasants </a:t>
            </a:r>
            <a:r>
              <a:rPr lang="en-US" sz="2000" dirty="0" smtClean="0"/>
              <a:t>would be </a:t>
            </a:r>
            <a:r>
              <a:rPr lang="en-US" sz="2000" dirty="0"/>
              <a:t>better organized.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571500" y="10668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rgbClr val="FF0000"/>
                </a:solidFill>
              </a:rPr>
              <a:t>“Whither Russia?”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7865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" y="1066800"/>
            <a:ext cx="7620000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81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Rurik: the Legendary  Norse Founder of </a:t>
            </a:r>
            <a:r>
              <a:rPr lang="en-US" sz="2400" dirty="0" err="1" smtClean="0">
                <a:solidFill>
                  <a:srgbClr val="FF0000"/>
                </a:solidFill>
              </a:rPr>
              <a:t>Kievan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Rus</a:t>
            </a:r>
            <a:r>
              <a:rPr lang="en-US" sz="2400" dirty="0" smtClean="0">
                <a:solidFill>
                  <a:srgbClr val="FF0000"/>
                </a:solidFill>
              </a:rPr>
              <a:t> (862 AD)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7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605"/>
            <a:ext cx="6705600" cy="662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1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le:Die drei Bogaty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49" y="762000"/>
            <a:ext cx="8012502" cy="530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90600" y="6172200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hlinkClick r:id="rId3"/>
              </a:rPr>
              <a:t>Heroes</a:t>
            </a:r>
            <a:r>
              <a:rPr lang="en-US" dirty="0"/>
              <a:t> (1898)</a:t>
            </a:r>
            <a:r>
              <a:rPr lang="en-US" i="1" dirty="0">
                <a:hlinkClick r:id="rId4"/>
              </a:rPr>
              <a:t> </a:t>
            </a:r>
            <a:r>
              <a:rPr lang="en-US" dirty="0"/>
              <a:t>aka</a:t>
            </a:r>
            <a:r>
              <a:rPr lang="en-US" i="1" dirty="0">
                <a:hlinkClick r:id="rId4"/>
              </a:rPr>
              <a:t> </a:t>
            </a:r>
            <a:r>
              <a:rPr lang="en-US" i="1" dirty="0" err="1">
                <a:hlinkClick r:id="rId4"/>
              </a:rPr>
              <a:t>Bogatyrs</a:t>
            </a:r>
            <a:r>
              <a:rPr lang="en-US" dirty="0"/>
              <a:t> (1898)  portrait of </a:t>
            </a:r>
            <a:r>
              <a:rPr lang="en-US" u="sng" dirty="0"/>
              <a:t> </a:t>
            </a:r>
            <a:r>
              <a:rPr lang="en-US" dirty="0" err="1">
                <a:hlinkClick r:id="rId5" tooltip="Dobrynya Nikitich"/>
              </a:rPr>
              <a:t>Dobrynya</a:t>
            </a:r>
            <a:r>
              <a:rPr lang="en-US" dirty="0">
                <a:hlinkClick r:id="rId5" tooltip="Dobrynya Nikitich"/>
              </a:rPr>
              <a:t> </a:t>
            </a:r>
            <a:r>
              <a:rPr lang="en-US" dirty="0" err="1">
                <a:hlinkClick r:id="rId5" tooltip="Dobrynya Nikitich"/>
              </a:rPr>
              <a:t>Nikitich</a:t>
            </a:r>
            <a:r>
              <a:rPr lang="en-US" dirty="0"/>
              <a:t>, </a:t>
            </a:r>
            <a:r>
              <a:rPr lang="en-US" dirty="0" err="1">
                <a:hlinkClick r:id="rId6" tooltip="Ilya Muromets"/>
              </a:rPr>
              <a:t>Ilya</a:t>
            </a:r>
            <a:r>
              <a:rPr lang="en-US" dirty="0">
                <a:hlinkClick r:id="rId6" tooltip="Ilya Muromets"/>
              </a:rPr>
              <a:t> </a:t>
            </a:r>
            <a:r>
              <a:rPr lang="en-US" dirty="0" err="1">
                <a:hlinkClick r:id="rId6" tooltip="Ilya Muromets"/>
              </a:rPr>
              <a:t>Muromets</a:t>
            </a:r>
            <a:r>
              <a:rPr lang="en-US" dirty="0"/>
              <a:t> and </a:t>
            </a:r>
            <a:r>
              <a:rPr lang="en-US" dirty="0" err="1">
                <a:hlinkClick r:id="rId7" tooltip="Alyosha Popovich"/>
              </a:rPr>
              <a:t>Alyosha</a:t>
            </a:r>
            <a:r>
              <a:rPr lang="en-US" dirty="0">
                <a:hlinkClick r:id="rId7" tooltip="Alyosha Popovich"/>
              </a:rPr>
              <a:t> </a:t>
            </a:r>
            <a:r>
              <a:rPr lang="en-US" dirty="0" err="1">
                <a:hlinkClick r:id="rId7" tooltip="Alyosha Popovich"/>
              </a:rPr>
              <a:t>Popovich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78124" y="152400"/>
            <a:ext cx="594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Ilya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Muromets</a:t>
            </a:r>
            <a:r>
              <a:rPr lang="en-US" sz="2400" dirty="0" smtClean="0">
                <a:solidFill>
                  <a:srgbClr val="FF0000"/>
                </a:solidFill>
              </a:rPr>
              <a:t>: Legendary </a:t>
            </a:r>
            <a:r>
              <a:rPr lang="en-US" sz="2400" dirty="0" err="1" smtClean="0">
                <a:solidFill>
                  <a:srgbClr val="FF0000"/>
                </a:solidFill>
              </a:rPr>
              <a:t>Kievan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Rus</a:t>
            </a:r>
            <a:r>
              <a:rPr lang="en-US" sz="2400" dirty="0" smtClean="0">
                <a:solidFill>
                  <a:srgbClr val="FF0000"/>
                </a:solidFill>
              </a:rPr>
              <a:t> Hero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61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45720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</a:rPr>
              <a:t>Kievan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Rus</a:t>
            </a:r>
            <a:r>
              <a:rPr lang="en-US" sz="3200" b="1" dirty="0" smtClean="0">
                <a:solidFill>
                  <a:srgbClr val="FF0000"/>
                </a:solidFill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</a:rPr>
              <a:t>(900- 1200)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95400" y="1343891"/>
            <a:ext cx="7391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loose </a:t>
            </a:r>
            <a:r>
              <a:rPr lang="en-US" sz="2400" dirty="0" smtClean="0"/>
              <a:t>federation of </a:t>
            </a:r>
            <a:r>
              <a:rPr lang="en-US" sz="2400" dirty="0"/>
              <a:t>East Slavic tribes in Europe from the late 9th to the mid-13th </a:t>
            </a:r>
            <a:r>
              <a:rPr lang="en-US" sz="2400" dirty="0" smtClean="0"/>
              <a:t>century under </a:t>
            </a:r>
            <a:r>
              <a:rPr lang="en-US" sz="2400" dirty="0"/>
              <a:t>the reign of the Rurik </a:t>
            </a:r>
            <a:r>
              <a:rPr lang="en-US" sz="2400" dirty="0" smtClean="0"/>
              <a:t>dynasty.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Economy</a:t>
            </a:r>
            <a:r>
              <a:rPr lang="en-US" sz="2400" dirty="0"/>
              <a:t>: Manorial + Commercial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 err="1" smtClean="0"/>
              <a:t>Obshchina</a:t>
            </a:r>
            <a:r>
              <a:rPr lang="en-US" sz="2400" i="1" dirty="0" smtClean="0"/>
              <a:t>-</a:t>
            </a:r>
            <a:r>
              <a:rPr lang="en-US" sz="2400" dirty="0" smtClean="0"/>
              <a:t> the peasant commune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Social </a:t>
            </a:r>
            <a:r>
              <a:rPr lang="en-US" sz="2400" dirty="0"/>
              <a:t>Structure: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Princes</a:t>
            </a:r>
            <a:r>
              <a:rPr lang="en-US" sz="2400" dirty="0"/>
              <a:t>, Boyars, Merchants, </a:t>
            </a:r>
            <a:r>
              <a:rPr lang="en-US" sz="2400" dirty="0" smtClean="0"/>
              <a:t>Artisans,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i="1" dirty="0" err="1" smtClean="0"/>
              <a:t>Smerdy</a:t>
            </a:r>
            <a:r>
              <a:rPr lang="en-US" sz="2400" dirty="0" smtClean="0"/>
              <a:t>, Semi-Free </a:t>
            </a:r>
            <a:r>
              <a:rPr lang="en-US" sz="2400" dirty="0"/>
              <a:t>Peasants, Slaves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</a:t>
            </a:r>
            <a:r>
              <a:rPr lang="en-US" sz="2400" dirty="0" smtClean="0"/>
              <a:t>Political </a:t>
            </a:r>
            <a:r>
              <a:rPr lang="en-US" sz="2400" dirty="0"/>
              <a:t>Systems: Feudal?   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Monarchical </a:t>
            </a:r>
            <a:r>
              <a:rPr lang="en-US" sz="2400" dirty="0"/>
              <a:t>(Prince), </a:t>
            </a:r>
            <a:endParaRPr lang="en-US" sz="24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Oligarchical </a:t>
            </a:r>
            <a:r>
              <a:rPr lang="en-US" sz="2400" dirty="0"/>
              <a:t>(</a:t>
            </a:r>
            <a:r>
              <a:rPr lang="en-US" sz="2400" i="1" dirty="0"/>
              <a:t>boyar duma</a:t>
            </a:r>
            <a:r>
              <a:rPr lang="en-US" sz="24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“</a:t>
            </a:r>
            <a:r>
              <a:rPr lang="en-US" sz="2400" dirty="0"/>
              <a:t>Democratic” (</a:t>
            </a:r>
            <a:r>
              <a:rPr lang="en-US" sz="2400" i="1" dirty="0" err="1"/>
              <a:t>veche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8635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russiaeasternrepublic.files.wordpress.com/2014/08/after-the-batt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6" y="1219200"/>
            <a:ext cx="8412294" cy="441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72547" y="59436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field of </a:t>
            </a:r>
            <a:r>
              <a:rPr lang="en-US" sz="2000" dirty="0">
                <a:hlinkClick r:id="rId3"/>
              </a:rPr>
              <a:t>Igor </a:t>
            </a:r>
            <a:r>
              <a:rPr lang="en-US" sz="2000" dirty="0" err="1">
                <a:hlinkClick r:id="rId3"/>
              </a:rPr>
              <a:t>Svyatoslavich's</a:t>
            </a:r>
            <a:r>
              <a:rPr lang="en-US" sz="2000" dirty="0">
                <a:hlinkClick r:id="rId3"/>
              </a:rPr>
              <a:t> battle with the </a:t>
            </a:r>
            <a:r>
              <a:rPr lang="en-US" sz="2000" dirty="0" err="1" smtClean="0">
                <a:hlinkClick r:id="rId3"/>
              </a:rPr>
              <a:t>Polovtsy</a:t>
            </a:r>
            <a:r>
              <a:rPr lang="en-US" sz="2000" dirty="0"/>
              <a:t> </a:t>
            </a:r>
            <a:r>
              <a:rPr lang="en-US" sz="2000" dirty="0" smtClean="0"/>
              <a:t>(1889)</a:t>
            </a:r>
            <a:r>
              <a:rPr lang="en-US" sz="2000" dirty="0" smtClean="0"/>
              <a:t> </a:t>
            </a:r>
            <a:r>
              <a:rPr lang="en-US" sz="2000" dirty="0"/>
              <a:t>by Viktor </a:t>
            </a:r>
            <a:r>
              <a:rPr lang="en-US" sz="2000" dirty="0" err="1"/>
              <a:t>Vasnetsov</a:t>
            </a:r>
            <a:r>
              <a:rPr lang="en-US" sz="2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80971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81000" y="856357"/>
            <a:ext cx="4343400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b="1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Orthodox Christianity selected by Prince Vladimir of Kiev between 980 and </a:t>
            </a:r>
            <a:r>
              <a:rPr lang="en-US" sz="2000" dirty="0" smtClean="0"/>
              <a:t>1015 AD</a:t>
            </a:r>
            <a:endParaRPr lang="en-US" sz="2000" dirty="0"/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Byzantine Architecture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Byzantine alphabet 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Tradition of icon painting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endParaRPr lang="en-US" sz="2000" dirty="0"/>
          </a:p>
          <a:p>
            <a:pPr eaLnBrk="1" hangingPunct="1">
              <a:spcBef>
                <a:spcPct val="50000"/>
              </a:spcBef>
            </a:pPr>
            <a:r>
              <a:rPr lang="en-US" sz="2000" dirty="0"/>
              <a:t>Ancient Jewish Culture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Jewish communities on eastern shores of Black Sea</a:t>
            </a:r>
          </a:p>
          <a:p>
            <a:pPr lvl="1" eaLnBrk="1" hangingPunct="1">
              <a:spcBef>
                <a:spcPct val="50000"/>
              </a:spcBef>
              <a:buFontTx/>
              <a:buChar char="•"/>
            </a:pPr>
            <a:r>
              <a:rPr lang="en-US" sz="2000" dirty="0"/>
              <a:t> Perhaps Eastern Europe’s Jews were descended from them and not from Israel.</a:t>
            </a: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-260350" y="26685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pPr algn="l" eaLnBrk="1" hangingPunct="1"/>
            <a:r>
              <a:rPr lang="en-US" sz="3600" b="1" dirty="0" smtClean="0">
                <a:solidFill>
                  <a:srgbClr val="FF0000"/>
                </a:solidFill>
              </a:rPr>
              <a:t>Conversion to Christianity 980-1015</a:t>
            </a: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71" y="1143000"/>
            <a:ext cx="4074110" cy="5453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670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1701</Words>
  <Application>Microsoft Office PowerPoint</Application>
  <PresentationFormat>On-screen Show (4:3)</PresentationFormat>
  <Paragraphs>177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Geography is Destiny:  the impact of a harsh climate on social structures: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Conversion to Christianity 980-1015</vt:lpstr>
      <vt:lpstr>Mongol Conquest (1247)</vt:lpstr>
      <vt:lpstr>Impact of Mongol Rule (1247-1462)</vt:lpstr>
      <vt:lpstr>PowerPoint Presentation</vt:lpstr>
      <vt:lpstr>Muscovite Rule (1462-1584)</vt:lpstr>
      <vt:lpstr>PowerPoint Presentation</vt:lpstr>
      <vt:lpstr>Time of Troubles (1584-1613)</vt:lpstr>
      <vt:lpstr>PowerPoint Presentation</vt:lpstr>
      <vt:lpstr>PowerPoint Presentation</vt:lpstr>
      <vt:lpstr>PowerPoint Presentation</vt:lpstr>
      <vt:lpstr>PowerPoint Presentation</vt:lpstr>
      <vt:lpstr>Peter the Great (1689-1725) </vt:lpstr>
      <vt:lpstr>PowerPoint Presentation</vt:lpstr>
      <vt:lpstr>St. Petersburg </vt:lpstr>
      <vt:lpstr>PowerPoint Presentation</vt:lpstr>
      <vt:lpstr>PowerPoint Presentation</vt:lpstr>
      <vt:lpstr>The Enlightenment in Russia</vt:lpstr>
      <vt:lpstr>The Bronze Horseman</vt:lpstr>
      <vt:lpstr>PowerPoint Presentation</vt:lpstr>
      <vt:lpstr>Defeat of the French 1812</vt:lpstr>
      <vt:lpstr>PowerPoint Presentation</vt:lpstr>
      <vt:lpstr>Nineteenth Century Economic Structure</vt:lpstr>
      <vt:lpstr>Early Nineteenth Century Russia</vt:lpstr>
      <vt:lpstr>Early Nineteenth Century Russia</vt:lpstr>
      <vt:lpstr>Peasantry (90+% of the Population)</vt:lpstr>
      <vt:lpstr>Nineteenth Century Serfdom          (90+% of the Population)</vt:lpstr>
      <vt:lpstr>“Whither Russia?”</vt:lpstr>
      <vt:lpstr>“Whither Russia?”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"jspragins"</dc:creator>
  <cp:lastModifiedBy>Jamie Spragins</cp:lastModifiedBy>
  <cp:revision>30</cp:revision>
  <dcterms:created xsi:type="dcterms:W3CDTF">2011-09-08T15:40:41Z</dcterms:created>
  <dcterms:modified xsi:type="dcterms:W3CDTF">2017-04-26T11:41:33Z</dcterms:modified>
</cp:coreProperties>
</file>