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2" r:id="rId4"/>
    <p:sldId id="258" r:id="rId5"/>
    <p:sldId id="256" r:id="rId6"/>
    <p:sldId id="259" r:id="rId7"/>
    <p:sldId id="292" r:id="rId8"/>
    <p:sldId id="265" r:id="rId9"/>
    <p:sldId id="263" r:id="rId10"/>
    <p:sldId id="295" r:id="rId11"/>
    <p:sldId id="264" r:id="rId12"/>
    <p:sldId id="266" r:id="rId13"/>
    <p:sldId id="288" r:id="rId14"/>
    <p:sldId id="286" r:id="rId15"/>
    <p:sldId id="267" r:id="rId16"/>
    <p:sldId id="278" r:id="rId17"/>
    <p:sldId id="268" r:id="rId18"/>
    <p:sldId id="269" r:id="rId19"/>
    <p:sldId id="290" r:id="rId20"/>
    <p:sldId id="270" r:id="rId21"/>
    <p:sldId id="293" r:id="rId22"/>
    <p:sldId id="294" r:id="rId23"/>
    <p:sldId id="273" r:id="rId24"/>
    <p:sldId id="274" r:id="rId25"/>
    <p:sldId id="275" r:id="rId26"/>
    <p:sldId id="271" r:id="rId27"/>
    <p:sldId id="272" r:id="rId28"/>
    <p:sldId id="291" r:id="rId29"/>
    <p:sldId id="276" r:id="rId30"/>
    <p:sldId id="289" r:id="rId31"/>
    <p:sldId id="279" r:id="rId32"/>
    <p:sldId id="280" r:id="rId33"/>
    <p:sldId id="281" r:id="rId34"/>
    <p:sldId id="282" r:id="rId35"/>
    <p:sldId id="283" r:id="rId36"/>
    <p:sldId id="284" r:id="rId37"/>
    <p:sldId id="28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834" y="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8/29/2013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3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8/29/2013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8/29/2013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3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8/29/2013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1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8/29/2013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83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8/29/2013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0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8/29/2013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7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8/29/2013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8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8/29/2013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79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8/29/2013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0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8/29/2013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CBED0-2DCE-4635-AC3A-98B8C2E0A586}" type="datetimeFigureOut">
              <a:rPr lang="en-US" smtClean="0"/>
              <a:t>8/29/2013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4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aint_Basil's_Cathedra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n.wikipedia.org/wiki/Astrakhan" TargetMode="External"/><Relationship Id="rId4" Type="http://schemas.openxmlformats.org/officeDocument/2006/relationships/hyperlink" Target="http://en.wikipedia.org/wiki/Siege_of_Kazan_(1552)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cgallery.com/S/surikov/surikov.htm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bcgallery.com/S/surikov/surikov5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itewellgroup.com/Humanities_Project_2005-06/Images/Surikov_Conquest_of_Siberia_1895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etyakovgallery.ru/en/collection/_show/image/_id/245" TargetMode="External"/><Relationship Id="rId7" Type="http://schemas.openxmlformats.org/officeDocument/2006/relationships/hyperlink" Target="http://en.wikipedia.org/wiki/Alyosha_Popovich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Ilya_Muromets" TargetMode="External"/><Relationship Id="rId5" Type="http://schemas.openxmlformats.org/officeDocument/2006/relationships/hyperlink" Target="http://en.wikipedia.org/wiki/Dobrynya_Nikitich" TargetMode="External"/><Relationship Id="rId4" Type="http://schemas.openxmlformats.org/officeDocument/2006/relationships/hyperlink" Target="http://en.wikipedia.org/wiki/File:Die_drei_Bogatyr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ussia_rel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5344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72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46.radikal.ru/i111/1008/3f/41513abe173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7" y="1254369"/>
            <a:ext cx="8605233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64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78486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dirty="0"/>
          </a:p>
          <a:p>
            <a:pPr eaLnBrk="1" hangingPunct="1">
              <a:spcBef>
                <a:spcPct val="50000"/>
              </a:spcBef>
            </a:pPr>
            <a:endParaRPr lang="en-US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Mongol Invasion: important in the establishment                              of autocratic rule and the centralization of power                                 in Moscow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No Renaissance in Russia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Mongol Khans authorize Russian Princes to rule lands for them. They are only interested in payment in tribute and soldiers.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The Tartars become the enforcers for Russian Princes.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Moscow Princes are helped by the Tartars to put down rival princes, and then they came to imitate the Mongol Khans in their absolute rule as Tsars.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The Byzantine Church becomes the propaganda arm of the state.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 smtClean="0"/>
              <a:t> Frontier </a:t>
            </a:r>
            <a:r>
              <a:rPr lang="en-US" sz="2000" dirty="0"/>
              <a:t>Mentality: Armed forces are needed to protect the frontiers from future invasions; this requires the militarization of the state.</a:t>
            </a:r>
          </a:p>
        </p:txBody>
      </p:sp>
      <p:pic>
        <p:nvPicPr>
          <p:cNvPr id="11267" name="Picture 3" descr="im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5"/>
          <a:stretch>
            <a:fillRect/>
          </a:stretch>
        </p:blipFill>
        <p:spPr bwMode="auto">
          <a:xfrm>
            <a:off x="6477000" y="609600"/>
            <a:ext cx="24082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6248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Impact of Mongol Rule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(1247-1462)</a:t>
            </a:r>
          </a:p>
        </p:txBody>
      </p:sp>
    </p:spTree>
    <p:extLst>
      <p:ext uri="{BB962C8B-B14F-4D97-AF65-F5344CB8AC3E}">
        <p14:creationId xmlns:p14="http://schemas.microsoft.com/office/powerpoint/2010/main" val="242708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28600" y="655338"/>
            <a:ext cx="47244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Mongol liberation/Slav consolidation: Moscow becomes the center of Russia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Ivan the Terrible: Livonian Wars against the Poles and Swedes for Baltic States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 smtClean="0"/>
              <a:t>Resistance to Autocracy: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1" i="1" dirty="0" smtClean="0"/>
              <a:t>Boyar </a:t>
            </a:r>
            <a:r>
              <a:rPr lang="en-US" sz="1800" b="1" i="1" dirty="0"/>
              <a:t>Duma</a:t>
            </a:r>
            <a:r>
              <a:rPr lang="en-US" sz="1800" dirty="0"/>
              <a:t>- highest ranking noble families form a ‘senate’, a deliberative body to advise the </a:t>
            </a:r>
            <a:r>
              <a:rPr lang="en-US" sz="1800" dirty="0" smtClean="0"/>
              <a:t>tsar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1" i="1" dirty="0" err="1" smtClean="0"/>
              <a:t>Zemsky</a:t>
            </a:r>
            <a:r>
              <a:rPr lang="en-US" sz="1800" b="1" i="1" dirty="0" smtClean="0"/>
              <a:t> </a:t>
            </a:r>
            <a:r>
              <a:rPr lang="en-US" sz="1800" b="1" i="1" dirty="0" err="1"/>
              <a:t>Sobor</a:t>
            </a:r>
            <a:r>
              <a:rPr lang="en-US" sz="1800" dirty="0"/>
              <a:t>- “from the land” an assembly of different classes from all the </a:t>
            </a:r>
            <a:r>
              <a:rPr lang="en-US" sz="1800" dirty="0" smtClean="0"/>
              <a:t>lands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1" i="1" dirty="0" err="1" smtClean="0"/>
              <a:t>Mestnicestvo</a:t>
            </a:r>
            <a:r>
              <a:rPr lang="en-US" sz="1800" dirty="0" smtClean="0"/>
              <a:t>- </a:t>
            </a:r>
            <a:r>
              <a:rPr lang="en-US" sz="1800" dirty="0"/>
              <a:t>Tsar grants government jobs to most ancient and powerful families: the first </a:t>
            </a:r>
            <a:r>
              <a:rPr lang="en-US" sz="1800" i="1" dirty="0" err="1"/>
              <a:t>nomenklatura</a:t>
            </a:r>
            <a:r>
              <a:rPr lang="en-US" sz="1800" dirty="0"/>
              <a:t>. Nobles desire for power thus channeled and </a:t>
            </a:r>
            <a:r>
              <a:rPr lang="en-US" sz="1800" dirty="0" smtClean="0"/>
              <a:t>controlled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dirty="0" smtClean="0"/>
              <a:t> </a:t>
            </a:r>
            <a:r>
              <a:rPr lang="en-US" sz="1800" b="1" i="1" dirty="0" err="1"/>
              <a:t>Votchina</a:t>
            </a:r>
            <a:r>
              <a:rPr lang="en-US" sz="1800" dirty="0"/>
              <a:t>- Nobles in the </a:t>
            </a:r>
            <a:r>
              <a:rPr lang="en-US" sz="1800" dirty="0" err="1"/>
              <a:t>Kievan</a:t>
            </a:r>
            <a:r>
              <a:rPr lang="en-US" sz="1800" dirty="0"/>
              <a:t> System owned land on the basis of heredity. That system was replaced by a new feudal system in which a family owned land as long as it pleased the state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-331788" y="2606675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5862" y="-234043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Muscovite Rule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(1462-1584)</a:t>
            </a:r>
            <a:endParaRPr lang="en-US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2" b="14457"/>
          <a:stretch/>
        </p:blipFill>
        <p:spPr bwMode="auto">
          <a:xfrm>
            <a:off x="5486400" y="3101739"/>
            <a:ext cx="3473859" cy="346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29" y="337457"/>
            <a:ext cx="1905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54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ritewellgroup.com/Humanities_Project_2005-06/Images/St.%20Basil%27s%20Red%20Squ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7270"/>
            <a:ext cx="5661570" cy="634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029200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hlinkClick r:id="rId3"/>
              </a:rPr>
              <a:t>St Basil’s</a:t>
            </a:r>
            <a:r>
              <a:rPr lang="en-US" dirty="0">
                <a:hlinkClick r:id="rId3"/>
              </a:rPr>
              <a:t> in Red Square</a:t>
            </a:r>
            <a:r>
              <a:rPr lang="en-US" dirty="0"/>
              <a:t> completed in 1560 commemorates the </a:t>
            </a:r>
            <a:r>
              <a:rPr lang="en-US" dirty="0">
                <a:hlinkClick r:id="rId4" tooltip="Siege of Kazan (1552)"/>
              </a:rPr>
              <a:t>capture of Kazan</a:t>
            </a:r>
            <a:r>
              <a:rPr lang="en-US" dirty="0"/>
              <a:t> and </a:t>
            </a:r>
            <a:r>
              <a:rPr lang="en-US" dirty="0">
                <a:hlinkClick r:id="rId5" tooltip="Astrakhan"/>
              </a:rPr>
              <a:t>Astrakhan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533400"/>
            <a:ext cx="289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Russo-Kazan Wars </a:t>
            </a:r>
            <a:r>
              <a:rPr lang="en-US" sz="2400" dirty="0" smtClean="0">
                <a:solidFill>
                  <a:srgbClr val="FF0000"/>
                </a:solidFill>
              </a:rPr>
              <a:t>(1438- 1552)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966788"/>
            <a:ext cx="762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spcBef>
                <a:spcPct val="50000"/>
              </a:spcBef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771900" y="1418384"/>
            <a:ext cx="52197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Ivan the Terrible dies. Having brained his </a:t>
            </a:r>
            <a:r>
              <a:rPr lang="en-US" sz="2000" dirty="0" smtClean="0"/>
              <a:t>heir, </a:t>
            </a:r>
            <a:r>
              <a:rPr lang="en-US" sz="2000" dirty="0" smtClean="0"/>
              <a:t>Ivan leaves dimwit Feodor to take the throne.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 Boris </a:t>
            </a:r>
            <a:r>
              <a:rPr lang="en-US" sz="2000" dirty="0" err="1" smtClean="0"/>
              <a:t>Gudonov</a:t>
            </a:r>
            <a:r>
              <a:rPr lang="en-US" sz="2000" dirty="0" smtClean="0"/>
              <a:t>, rules as regent until Ivan’s third son </a:t>
            </a:r>
            <a:r>
              <a:rPr lang="en-US" sz="2000" dirty="0" err="1" smtClean="0"/>
              <a:t>Dimitri</a:t>
            </a:r>
            <a:r>
              <a:rPr lang="en-US" sz="2000" dirty="0" smtClean="0"/>
              <a:t> is murdered, and Boris is elected Tsar. Boyars and Poles ally in opposition to Boris.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 1605- Boris </a:t>
            </a:r>
            <a:r>
              <a:rPr lang="en-US" sz="2000" dirty="0" err="1" smtClean="0"/>
              <a:t>Gudonov</a:t>
            </a:r>
            <a:r>
              <a:rPr lang="en-US" sz="2000" dirty="0" smtClean="0"/>
              <a:t> dies, and the Poles try to seize the throne.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 Social Anarchy: Peasants and Cossacks in revolt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1612-13- National Revulsion at Violence.   Michael Romanov, son of a high church leader, is named Tsar. His dynasty would rule in Russia until 1917.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Consequences: Russians will tolerate repression in return for order. (1917-1921: A Second Time of Troubles)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613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Time of Troubles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(1584-1613)</a:t>
            </a:r>
            <a:endParaRPr lang="en-U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9045" r="26828"/>
          <a:stretch/>
        </p:blipFill>
        <p:spPr bwMode="auto">
          <a:xfrm>
            <a:off x="304800" y="1162210"/>
            <a:ext cx="3379574" cy="529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36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Time of Troubles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(1584-1613)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29591"/>
            <a:ext cx="7467600" cy="574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42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51" y="228600"/>
            <a:ext cx="84834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0251" y="5802923"/>
            <a:ext cx="858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</a:t>
            </a:r>
            <a:r>
              <a:rPr lang="en-US" sz="2400" dirty="0" smtClean="0"/>
              <a:t>stablishment of the Romanov Dynasty (1613-1917)  </a:t>
            </a:r>
          </a:p>
          <a:p>
            <a:pPr algn="ctr"/>
            <a:r>
              <a:rPr lang="en-US" sz="2400" dirty="0" smtClean="0"/>
              <a:t>Serfdom codified.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910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506718" cy="518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31167"/>
            <a:ext cx="649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Nikonian</a:t>
            </a:r>
            <a:r>
              <a:rPr lang="en-US" sz="2800" dirty="0" smtClean="0">
                <a:solidFill>
                  <a:srgbClr val="FF0000"/>
                </a:solidFill>
              </a:rPr>
              <a:t> Reforms </a:t>
            </a:r>
            <a:r>
              <a:rPr lang="en-US" sz="2400" dirty="0" smtClean="0">
                <a:solidFill>
                  <a:srgbClr val="FF0000"/>
                </a:solidFill>
              </a:rPr>
              <a:t>(1652)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writewellgroup.com/Humanities_Project_2005-06/Images/surikov_boyar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2" y="1359235"/>
            <a:ext cx="84582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2269" y="5588335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hlinkClick r:id="rId3"/>
              </a:rPr>
              <a:t>Surikov</a:t>
            </a:r>
            <a:r>
              <a:rPr lang="en-US" dirty="0"/>
              <a:t>. </a:t>
            </a:r>
            <a:r>
              <a:rPr lang="en-US" i="1" dirty="0">
                <a:hlinkClick r:id="rId4"/>
              </a:rPr>
              <a:t>The </a:t>
            </a:r>
            <a:r>
              <a:rPr lang="en-US" i="1" dirty="0" err="1">
                <a:hlinkClick r:id="rId4"/>
              </a:rPr>
              <a:t>Boyarynia</a:t>
            </a:r>
            <a:r>
              <a:rPr lang="en-US" i="1" dirty="0">
                <a:hlinkClick r:id="rId4"/>
              </a:rPr>
              <a:t> </a:t>
            </a:r>
            <a:r>
              <a:rPr lang="en-US" i="1" dirty="0" err="1">
                <a:hlinkClick r:id="rId4"/>
              </a:rPr>
              <a:t>Morozova</a:t>
            </a:r>
            <a:r>
              <a:rPr lang="en-US" i="1" dirty="0">
                <a:hlinkClick r:id="rId4"/>
              </a:rPr>
              <a:t>.</a:t>
            </a:r>
            <a:r>
              <a:rPr lang="en-US" dirty="0"/>
              <a:t> 1887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372" y="615795"/>
            <a:ext cx="7217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Resistance to the </a:t>
            </a:r>
            <a:r>
              <a:rPr lang="en-US" sz="2400" dirty="0" err="1" smtClean="0">
                <a:solidFill>
                  <a:srgbClr val="FF0000"/>
                </a:solidFill>
              </a:rPr>
              <a:t>Nikonian</a:t>
            </a:r>
            <a:r>
              <a:rPr lang="en-US" sz="2400" dirty="0" smtClean="0">
                <a:solidFill>
                  <a:srgbClr val="FF0000"/>
                </a:solidFill>
              </a:rPr>
              <a:t> Reforms: The Old Believers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Stiepan Riaz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43624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28669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Stenka</a:t>
            </a:r>
            <a:r>
              <a:rPr lang="en-US" dirty="0" smtClean="0"/>
              <a:t> </a:t>
            </a:r>
            <a:r>
              <a:rPr lang="en-US" dirty="0" err="1" smtClean="0"/>
              <a:t>Razin</a:t>
            </a:r>
            <a:r>
              <a:rPr lang="en-US" dirty="0" smtClean="0"/>
              <a:t>  (1630-1671)</a:t>
            </a:r>
          </a:p>
          <a:p>
            <a:endParaRPr lang="en-US" dirty="0"/>
          </a:p>
          <a:p>
            <a:r>
              <a:rPr lang="en-US" dirty="0" smtClean="0"/>
              <a:t>Cossack Leader of Serf rebellion which lasted from 1667-71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194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458200" cy="540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28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98938" y="1219200"/>
            <a:ext cx="5111262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/>
              <a:t>I</a:t>
            </a:r>
            <a:r>
              <a:rPr lang="en-US" sz="1600" b="1" dirty="0" smtClean="0"/>
              <a:t>n the twenty year Great Northern War (1700-21), </a:t>
            </a:r>
            <a:r>
              <a:rPr lang="en-US" sz="1600" b="1" dirty="0"/>
              <a:t>Peter </a:t>
            </a:r>
            <a:r>
              <a:rPr lang="en-US" sz="1600" b="1" dirty="0" smtClean="0"/>
              <a:t>conquered the </a:t>
            </a:r>
            <a:r>
              <a:rPr lang="en-US" sz="1600" b="1" dirty="0"/>
              <a:t>Baltic States and </a:t>
            </a:r>
            <a:r>
              <a:rPr lang="en-US" sz="1600" b="1" dirty="0" smtClean="0"/>
              <a:t>established </a:t>
            </a:r>
            <a:r>
              <a:rPr lang="en-US" sz="1600" b="1" dirty="0"/>
              <a:t>St. Petersburg as the new capitol. To compete with the Western European Powers, </a:t>
            </a:r>
            <a:r>
              <a:rPr lang="en-US" sz="1600" b="1" dirty="0" smtClean="0"/>
              <a:t>Peter needed </a:t>
            </a:r>
            <a:r>
              <a:rPr lang="en-US" sz="1600" b="1" dirty="0"/>
              <a:t>to modernize his army. To do </a:t>
            </a:r>
            <a:r>
              <a:rPr lang="en-US" sz="1600" b="1" dirty="0" smtClean="0"/>
              <a:t>that, </a:t>
            </a:r>
            <a:r>
              <a:rPr lang="en-US" sz="1600" b="1" dirty="0"/>
              <a:t>he had to establish </a:t>
            </a:r>
            <a:r>
              <a:rPr lang="en-US" sz="1600" b="1" dirty="0" smtClean="0"/>
              <a:t>greater sovereignty </a:t>
            </a:r>
            <a:r>
              <a:rPr lang="en-US" sz="1600" b="1" dirty="0"/>
              <a:t>over the </a:t>
            </a:r>
            <a:r>
              <a:rPr lang="en-US" sz="1600" b="1" dirty="0" smtClean="0"/>
              <a:t>nobility, </a:t>
            </a:r>
            <a:r>
              <a:rPr lang="en-US" sz="1600" b="1" dirty="0"/>
              <a:t>make tax collection more </a:t>
            </a:r>
            <a:r>
              <a:rPr lang="en-US" sz="1600" b="1" dirty="0" smtClean="0"/>
              <a:t>efficient, and assert control over the Orthodox Church.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 smtClean="0"/>
              <a:t>Western Reforms</a:t>
            </a:r>
            <a:r>
              <a:rPr lang="en-US" sz="1600" b="1" dirty="0" smtClean="0"/>
              <a:t>: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600" b="1" dirty="0" smtClean="0"/>
              <a:t> Table of Ranks- Noblemen must work for the state. (two story slavery: noblemen must work.)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600" b="1" dirty="0" smtClean="0"/>
              <a:t> Administrative Colleges- Western style bureaucracies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600" b="1" dirty="0" smtClean="0"/>
              <a:t> Abolishes </a:t>
            </a:r>
            <a:r>
              <a:rPr lang="en-US" sz="1600" b="1" i="1" dirty="0" smtClean="0"/>
              <a:t>Patriarchate</a:t>
            </a:r>
            <a:r>
              <a:rPr lang="en-US" sz="1600" b="1" dirty="0" smtClean="0"/>
              <a:t> (Head of Orthodox Church) and makes Russian Church a branch of the government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600" b="1" dirty="0" smtClean="0"/>
              <a:t> St. Petersburg- Nearly overnight, Peter creates a Western European Capitol, built atop the graves of thousands of forced laborers.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-88900" y="2022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-347663" y="2360613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Peter </a:t>
            </a:r>
            <a:r>
              <a:rPr lang="en-US" sz="2800" b="1" dirty="0" smtClean="0">
                <a:solidFill>
                  <a:srgbClr val="FF0000"/>
                </a:solidFill>
              </a:rPr>
              <a:t>the Great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(rules from 1689-1725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dirty="0" smtClean="0">
                <a:solidFill>
                  <a:schemeClr val="tx1"/>
                </a:solidFill>
                <a:cs typeface="Times New Roman" charset="0"/>
              </a:rPr>
              <a:t> 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17" y="1579677"/>
            <a:ext cx="3513983" cy="42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05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9144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St. Petersburg founded in 1703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1616" r="969" b="16656"/>
          <a:stretch/>
        </p:blipFill>
        <p:spPr bwMode="auto">
          <a:xfrm>
            <a:off x="838200" y="1758462"/>
            <a:ext cx="7866185" cy="415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076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users.muohio.edu/wortmash/specdisplay/halfsize/kronsta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2325"/>
            <a:ext cx="6781800" cy="635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347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sz="2800" dirty="0" smtClean="0">
                <a:solidFill>
                  <a:srgbClr val="FF0000"/>
                </a:solidFill>
              </a:rPr>
              <a:t>St. </a:t>
            </a:r>
            <a:r>
              <a:rPr lang="en-US" sz="2800" dirty="0" smtClean="0">
                <a:solidFill>
                  <a:srgbClr val="FF0000"/>
                </a:solidFill>
              </a:rPr>
              <a:t>Petersburg in 1750: The Venice of th</a:t>
            </a:r>
            <a:r>
              <a:rPr lang="en-US" sz="2800" dirty="0" smtClean="0">
                <a:solidFill>
                  <a:srgbClr val="FF0000"/>
                </a:solidFill>
              </a:rPr>
              <a:t>e North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17411" name="Picture 4" descr="http://faculty.gilman.edu/us/JamieSpragins/Euro_Hum_2002-03/images/petersbu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19" y="1371600"/>
            <a:ext cx="792480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61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60198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Winter Palace, 1754- 62; rebuilt in 1837: original architect was the Italian, </a:t>
            </a:r>
            <a:r>
              <a:rPr lang="en-US" dirty="0" err="1" smtClean="0"/>
              <a:t>Rastrelli</a:t>
            </a:r>
            <a:endParaRPr lang="en-US" dirty="0"/>
          </a:p>
        </p:txBody>
      </p:sp>
      <p:pic>
        <p:nvPicPr>
          <p:cNvPr id="3074" name="Picture 2" descr="The State Hermitage Museum in Saint Petersburg, Rus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11200"/>
            <a:ext cx="7705725" cy="51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7"/>
          <p:cNvGrpSpPr>
            <a:grpSpLocks/>
          </p:cNvGrpSpPr>
          <p:nvPr/>
        </p:nvGrpSpPr>
        <p:grpSpPr bwMode="auto">
          <a:xfrm>
            <a:off x="1744663" y="1989138"/>
            <a:ext cx="4500562" cy="2879725"/>
            <a:chOff x="0" y="0"/>
            <a:chExt cx="2835" cy="1814"/>
          </a:xfrm>
        </p:grpSpPr>
        <p:sp>
          <p:nvSpPr>
            <p:cNvPr id="2253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2835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22533" name="Group 6"/>
            <p:cNvGrpSpPr>
              <a:grpSpLocks/>
            </p:cNvGrpSpPr>
            <p:nvPr/>
          </p:nvGrpSpPr>
          <p:grpSpPr bwMode="auto">
            <a:xfrm>
              <a:off x="0" y="0"/>
              <a:ext cx="2835" cy="1814"/>
              <a:chOff x="0" y="0"/>
              <a:chExt cx="2835" cy="1814"/>
            </a:xfrm>
          </p:grpSpPr>
          <p:sp>
            <p:nvSpPr>
              <p:cNvPr id="22534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835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535" name="Rectangle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835" cy="1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/>
                  <a:t>  </a:t>
                </a:r>
                <a:r>
                  <a:rPr lang="en-US" sz="15900"/>
                  <a:t> </a:t>
                </a:r>
                <a:r>
                  <a:rPr lang="en-US"/>
                  <a:t>                                                                       </a:t>
                </a:r>
              </a:p>
            </p:txBody>
          </p:sp>
        </p:grpSp>
      </p:grpSp>
      <p:pic>
        <p:nvPicPr>
          <p:cNvPr id="22531" name="Picture 5" descr="'The Volga Barge Haulers' by Rep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1" y="1504950"/>
            <a:ext cx="8649357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9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28600" y="1066800"/>
            <a:ext cx="50292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Catherine </a:t>
            </a:r>
            <a:r>
              <a:rPr lang="en-US" sz="1800" dirty="0"/>
              <a:t>the Great (1762-1792)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Models herself as an Enlightened Despot                                                             </a:t>
            </a:r>
            <a:r>
              <a:rPr lang="en-US" sz="1800" dirty="0" smtClean="0"/>
              <a:t>in </a:t>
            </a:r>
            <a:r>
              <a:rPr lang="en-US" sz="1800" dirty="0"/>
              <a:t>Voltaire’s model. She promises reform,                                                           but backs off when it comes to surrendering                                                </a:t>
            </a:r>
            <a:r>
              <a:rPr lang="en-US" sz="1800" dirty="0" smtClean="0"/>
              <a:t>her autocratic </a:t>
            </a:r>
            <a:r>
              <a:rPr lang="en-US" sz="1800" dirty="0" smtClean="0"/>
              <a:t>power due to the </a:t>
            </a:r>
            <a:r>
              <a:rPr lang="en-US" sz="1800" dirty="0" err="1" smtClean="0"/>
              <a:t>Pugachev</a:t>
            </a:r>
            <a:r>
              <a:rPr lang="en-US" sz="1800" dirty="0" smtClean="0"/>
              <a:t> Revolt (1775)  and the French Revolution (1789).</a:t>
            </a:r>
            <a:endParaRPr lang="en-US" sz="1800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Enlightenment science does </a:t>
            </a:r>
            <a:r>
              <a:rPr lang="en-US" sz="1800" u="sng" dirty="0"/>
              <a:t>not</a:t>
            </a:r>
            <a:r>
              <a:rPr lang="en-US" sz="1800" dirty="0"/>
              <a:t> impact the economy. Russia would not begin its industrial revolution until the end of the nineteenth century.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/>
              <a:t>Successful Wars of Conquest: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Partition of Poland: land was not returned until after WWI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Ottoman Empire Wars: Russia expands to the Black Sea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Peasant rebellions as the Russians spread serfdom. (</a:t>
            </a:r>
            <a:r>
              <a:rPr lang="en-US" sz="1800" dirty="0" err="1"/>
              <a:t>Pugachev</a:t>
            </a:r>
            <a:r>
              <a:rPr lang="en-US" sz="1800" dirty="0"/>
              <a:t> Rebellion)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-222250" y="2463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The Enlightenment in Russia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26" y="1295400"/>
            <a:ext cx="3359821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0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ronze_horse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8580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066800" y="5837238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cs typeface="Arial" charset="0"/>
              </a:rPr>
              <a:t> E. Falconet. "The Bronze Horseman." Bronze statue. 1782. St. Petersburg</a:t>
            </a:r>
            <a:r>
              <a:rPr lang="en-US" dirty="0"/>
              <a:t> 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dirty="0" smtClean="0">
                <a:solidFill>
                  <a:srgbClr val="FF0000"/>
                </a:solidFill>
              </a:rPr>
              <a:t>The Bronze Horseman</a:t>
            </a:r>
          </a:p>
        </p:txBody>
      </p:sp>
    </p:spTree>
    <p:extLst>
      <p:ext uri="{BB962C8B-B14F-4D97-AF65-F5344CB8AC3E}">
        <p14:creationId xmlns:p14="http://schemas.microsoft.com/office/powerpoint/2010/main" val="145887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7995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 </a:t>
            </a:r>
            <a:r>
              <a:rPr lang="en-US" sz="2800" dirty="0" err="1" smtClean="0">
                <a:solidFill>
                  <a:srgbClr val="FF0000"/>
                </a:solidFill>
              </a:rPr>
              <a:t>Pugachev</a:t>
            </a:r>
            <a:r>
              <a:rPr lang="en-US" sz="2800" dirty="0" smtClean="0">
                <a:solidFill>
                  <a:srgbClr val="FF0000"/>
                </a:solidFill>
              </a:rPr>
              <a:t> Rebellion: </a:t>
            </a:r>
            <a:r>
              <a:rPr lang="en-US" sz="2400" dirty="0" smtClean="0">
                <a:solidFill>
                  <a:srgbClr val="FF0000"/>
                </a:solidFill>
              </a:rPr>
              <a:t>1774-75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6139989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Pugachev's</a:t>
            </a:r>
            <a:r>
              <a:rPr lang="en-US" b="1" dirty="0"/>
              <a:t> court. V. </a:t>
            </a:r>
            <a:r>
              <a:rPr lang="en-US" b="1" dirty="0" err="1"/>
              <a:t>Perov</a:t>
            </a:r>
            <a:r>
              <a:rPr lang="en-US" b="1" dirty="0"/>
              <a:t>, 1879</a:t>
            </a:r>
            <a:endParaRPr lang="en-US" dirty="0"/>
          </a:p>
        </p:txBody>
      </p:sp>
      <p:pic>
        <p:nvPicPr>
          <p:cNvPr id="4101" name="Picture 5" descr="File:Перов Суд Пугачева (ГИМ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" y="1219200"/>
            <a:ext cx="7620000" cy="48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56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331788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rgbClr val="FF0000"/>
                </a:solidFill>
              </a:rPr>
              <a:t>Defeat of the French 1812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87338" y="1582783"/>
            <a:ext cx="443706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/>
              <a:t>Alexander I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The Russians defeat Napoleon’s armies and establish themselves as the key power in Eastern Europe.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Like Catherine, Alexander too wanted reform and even had a councilor draw up a liberal constitution.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However, during the Napoleonic Invasion, and, afterwards, Alexander instead imposes the </a:t>
            </a:r>
            <a:r>
              <a:rPr lang="en-US" sz="1800" i="1" dirty="0" err="1"/>
              <a:t>Arkacheevna</a:t>
            </a:r>
            <a:r>
              <a:rPr lang="en-US" sz="1800" dirty="0"/>
              <a:t>: a new police state with  intense repression.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He helps head the conservative forces which made up the Congress of Vienna.</a:t>
            </a:r>
            <a:endParaRPr lang="en-US" dirty="0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287338" y="903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4581" name="Picture 7" descr="http://www.oldprints.co.uk/prints/mr/mr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51384"/>
            <a:ext cx="3352800" cy="223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Jean-Louis-Ernest Meissonier: Napoleon on Campaign in 18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3352800" cy="221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4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741363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r>
              <a:rPr lang="en-US" sz="2000"/>
              <a:t>Inefficient agriculture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Only 10.8% of the land is arable.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Permafrost: only top 16” will thaw, creates a swamp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Pine Forest: acidic soil (Ukraine has most fertile lands) 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Temperature extremes; little precipitation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Brief growing season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No mountains to block east/west prevailing winds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No fertilizer, no seeds, no modern equipment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Despite hard work of the peasants, the government must import food to feed its people.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rgbClr val="FF0000"/>
                </a:solidFill>
              </a:rPr>
              <a:t>Geography is Destiny</a:t>
            </a:r>
            <a:r>
              <a:rPr lang="en-US" sz="2400" dirty="0" smtClean="0">
                <a:solidFill>
                  <a:srgbClr val="FF0000"/>
                </a:solidFill>
              </a:rPr>
              <a:t>: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the impact of a harsh climate on social structures:</a:t>
            </a:r>
          </a:p>
        </p:txBody>
      </p:sp>
    </p:spTree>
    <p:extLst>
      <p:ext uri="{BB962C8B-B14F-4D97-AF65-F5344CB8AC3E}">
        <p14:creationId xmlns:p14="http://schemas.microsoft.com/office/powerpoint/2010/main" val="26047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writewellgroup.com/Humanities_Project_2005-06/Images/Surikov_Conquest_of_Siberia_1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0" y="1377617"/>
            <a:ext cx="8345712" cy="39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572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Expansion to the Pacific </a:t>
            </a:r>
            <a:r>
              <a:rPr lang="en-US" sz="2800" dirty="0" smtClean="0">
                <a:solidFill>
                  <a:srgbClr val="FF0000"/>
                </a:solidFill>
              </a:rPr>
              <a:t>during </a:t>
            </a:r>
            <a:r>
              <a:rPr lang="en-US" sz="2800" dirty="0" smtClean="0">
                <a:solidFill>
                  <a:srgbClr val="FF0000"/>
                </a:solidFill>
              </a:rPr>
              <a:t>the 1860’s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5362694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hlinkClick r:id="rId3"/>
              </a:rPr>
              <a:t>Surikov</a:t>
            </a:r>
            <a:r>
              <a:rPr lang="en-US" i="1" dirty="0" smtClean="0">
                <a:hlinkClick r:id="rId3"/>
              </a:rPr>
              <a:t>,  </a:t>
            </a:r>
            <a:r>
              <a:rPr lang="en-US" i="1" dirty="0" err="1" smtClean="0">
                <a:hlinkClick r:id="rId3"/>
              </a:rPr>
              <a:t>Ermak’s</a:t>
            </a:r>
            <a:r>
              <a:rPr lang="en-US" i="1" dirty="0" smtClean="0">
                <a:hlinkClick r:id="rId3"/>
              </a:rPr>
              <a:t> </a:t>
            </a:r>
            <a:r>
              <a:rPr lang="en-US" i="1" dirty="0">
                <a:hlinkClick r:id="rId3"/>
              </a:rPr>
              <a:t>Conquest of Siberia</a:t>
            </a:r>
            <a:r>
              <a:rPr lang="en-US" dirty="0">
                <a:hlinkClick r:id="rId3"/>
              </a:rPr>
              <a:t> </a:t>
            </a:r>
            <a:r>
              <a:rPr lang="en-US" dirty="0"/>
              <a:t>(1895)  </a:t>
            </a:r>
          </a:p>
        </p:txBody>
      </p:sp>
    </p:spTree>
    <p:extLst>
      <p:ext uri="{BB962C8B-B14F-4D97-AF65-F5344CB8AC3E}">
        <p14:creationId xmlns:p14="http://schemas.microsoft.com/office/powerpoint/2010/main" val="19948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8229600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dirty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Inefficient agriculture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Only 10.8% of the land is arable.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Permafrost:only</a:t>
            </a:r>
            <a:r>
              <a:rPr lang="en-US" dirty="0"/>
              <a:t> top 16” will thaw, creates a swamp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Pine Forest: acidic soil (Ukraine has most fertile lands) 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Temperature extremes; little precipitation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Brief growing season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No mountains to block east/west prevailing winds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No fertilizer, no seeds, no modern equipment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Despite hard work of the peasants, the government must import food to feed its people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610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Nineteenth Century Economic Structure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9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62000" y="457200"/>
            <a:ext cx="7772400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1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Political Structure: Autocratic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Economic Structure: Backward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Social Structure: Regressive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Diplomatic Posture: </a:t>
            </a:r>
            <a:r>
              <a:rPr lang="en-US" dirty="0" smtClean="0"/>
              <a:t>Conservative and Imperialistic Nineteenth </a:t>
            </a:r>
            <a:r>
              <a:rPr lang="en-US" dirty="0"/>
              <a:t>Century Tsar: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Head of a vast bureaucracy and a huge army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The Tsar’s power depends on his ability to control the nobility: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Catering to their desires with land grants and job promotions.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Secret Police to prevent any liberalization of the government’s structure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Early Nineteenth Century Russia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4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09600" y="381000"/>
            <a:ext cx="8001000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dirty="0"/>
          </a:p>
          <a:p>
            <a:pPr eaLnBrk="1" hangingPunct="1">
              <a:spcBef>
                <a:spcPct val="50000"/>
              </a:spcBef>
            </a:pPr>
            <a:r>
              <a:rPr lang="en-US" dirty="0"/>
              <a:t>Nobility: (</a:t>
            </a:r>
            <a:r>
              <a:rPr lang="en-US" i="1" dirty="0" err="1"/>
              <a:t>dvorianstvo</a:t>
            </a:r>
            <a:r>
              <a:rPr lang="en-US" dirty="0"/>
              <a:t>) 6%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All nobility are officially registered by the government in a specific rank.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Most nobility are not wealthy (fewer than 100 serfs)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Status is measured in rank (mobility through military service)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Cultural Isolation: Western Education makes the nobility less Russian.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/>
              <a:t>Middle Class: (merchants, doctors, lawyers, urban) 4%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/>
              <a:t> Tiny size compared with burgeoning Middle Class in England and France which broke the traditional power of the aristocracy.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Early Nineteenth Century Russia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85800" y="990600"/>
            <a:ext cx="81534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spcBef>
                <a:spcPct val="50000"/>
              </a:spcBef>
            </a:pPr>
            <a:r>
              <a:rPr lang="en-US" sz="2000"/>
              <a:t>Kievan Era 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peasants owned land: the </a:t>
            </a:r>
            <a:r>
              <a:rPr lang="en-US" sz="2000" b="1" i="1"/>
              <a:t>mir</a:t>
            </a:r>
            <a:r>
              <a:rPr lang="en-US" sz="2000"/>
              <a:t>: a collective unit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sz="2000"/>
              <a:t>Muscovite Era: the origin of serfdom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Tsar’s grant lands to favorite nobles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14</a:t>
            </a:r>
            <a:r>
              <a:rPr lang="en-US" sz="2000" baseline="30000"/>
              <a:t>th</a:t>
            </a:r>
            <a:r>
              <a:rPr lang="en-US" sz="2000"/>
              <a:t>-15</a:t>
            </a:r>
            <a:r>
              <a:rPr lang="en-US" sz="2000" baseline="30000"/>
              <a:t>th</a:t>
            </a:r>
            <a:r>
              <a:rPr lang="en-US" sz="2000"/>
              <a:t> c.: peasants become tenant farmers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b="1" i="1"/>
              <a:t> the Obrok</a:t>
            </a:r>
            <a:r>
              <a:rPr lang="en-US" sz="2000"/>
              <a:t>- peasant pays for land with part of crop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b="1" i="1"/>
              <a:t> the Barschina</a:t>
            </a:r>
            <a:r>
              <a:rPr lang="en-US" sz="2000"/>
              <a:t>- labor tax: peasant owes work to landlord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sz="2000"/>
              <a:t>Romanov Era: the codification of serfdom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b="1" i="1"/>
              <a:t>Ulozhenie</a:t>
            </a:r>
            <a:r>
              <a:rPr lang="en-US" sz="2000"/>
              <a:t> </a:t>
            </a:r>
            <a:r>
              <a:rPr lang="en-US" sz="2000" b="1" i="1"/>
              <a:t>of 1649</a:t>
            </a:r>
            <a:r>
              <a:rPr lang="en-US" sz="2000"/>
              <a:t>: codification of serfdom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Peter the Great: poll tax indebted serfs and enabled the tsar to draft them into military service’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Catharine the Great: geographic spread of serfdom. State serfs owned directly by the tsar.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Peasantry </a:t>
            </a:r>
            <a:r>
              <a:rPr lang="en-US" sz="2800" dirty="0" smtClean="0">
                <a:solidFill>
                  <a:srgbClr val="FF0000"/>
                </a:solidFill>
              </a:rPr>
              <a:t>(90+% of the Population)</a:t>
            </a:r>
          </a:p>
        </p:txBody>
      </p:sp>
    </p:spTree>
    <p:extLst>
      <p:ext uri="{BB962C8B-B14F-4D97-AF65-F5344CB8AC3E}">
        <p14:creationId xmlns:p14="http://schemas.microsoft.com/office/powerpoint/2010/main" val="288477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295400" y="533400"/>
            <a:ext cx="73914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 b="1" i="1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i="1"/>
              <a:t>Obschina</a:t>
            </a:r>
            <a:r>
              <a:rPr lang="en-US"/>
              <a:t>: peasant village: the basic organization of peasants before, during, and after serfdom until Stalin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i="1"/>
              <a:t>the kulak:</a:t>
            </a:r>
            <a:r>
              <a:rPr lang="en-US"/>
              <a:t> Some families could hold and work more land indefinitely and thus profit.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Poor hygiene, illiteracy, alcoholism, intense religious belief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Survival: geared to harsh adversity of Russian climate and culture: “You don’t work; you don’t eat.”</a:t>
            </a:r>
          </a:p>
          <a:p>
            <a:pPr lvl="1"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Nineteenth Century Serfdom</a:t>
            </a:r>
            <a:r>
              <a:rPr lang="en-US" sz="2800" dirty="0" smtClean="0">
                <a:solidFill>
                  <a:srgbClr val="FF0000"/>
                </a:solidFill>
              </a:rPr>
              <a:t>         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(90+% of the Population)</a:t>
            </a:r>
          </a:p>
        </p:txBody>
      </p:sp>
    </p:spTree>
    <p:extLst>
      <p:ext uri="{BB962C8B-B14F-4D97-AF65-F5344CB8AC3E}">
        <p14:creationId xmlns:p14="http://schemas.microsoft.com/office/powerpoint/2010/main" val="24130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371600" y="1600200"/>
            <a:ext cx="59436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Political Reform in the Nineteenth Century: 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/>
              <a:t>Nineteenth Century Tsars: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Nicholas I (1825-55) repressive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Alexander II (1855-1881) reformist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Alexander III (1881-1894) repressive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Nicholas II (1894-1917) reformist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/>
              <a:t>Conservative Forces: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Gentry Self Interest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Tsar’s Self Interest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Church’s Self Interest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“Whither Russia?”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8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38200" y="1219200"/>
            <a:ext cx="7239000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/>
              <a:t>Forces for Change: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Gentry Idealism: liberal writers who have been educated in West, have traveled in Europe, and who look at Russian society through Western eyes (</a:t>
            </a:r>
            <a:r>
              <a:rPr lang="en-US" sz="2000" dirty="0">
                <a:solidFill>
                  <a:srgbClr val="FF0000"/>
                </a:solidFill>
              </a:rPr>
              <a:t>1825: The Decembrist Revolt</a:t>
            </a:r>
            <a:r>
              <a:rPr lang="en-US" sz="2000" dirty="0"/>
              <a:t>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International Necessity: Russia begins losing wars because of poor technology: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Crimean War (1856)</a:t>
            </a:r>
            <a:r>
              <a:rPr lang="en-US" sz="2000" dirty="0"/>
              <a:t> leads to freeing of serfs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Russo-Japanese War (1905</a:t>
            </a:r>
            <a:r>
              <a:rPr lang="en-US" sz="2000" dirty="0" smtClean="0"/>
              <a:t>) - </a:t>
            </a:r>
            <a:r>
              <a:rPr lang="en-US" sz="2000" dirty="0"/>
              <a:t>leads to first constitutional </a:t>
            </a:r>
            <a:r>
              <a:rPr lang="en-US" sz="2000" dirty="0" smtClean="0"/>
              <a:t>monarchy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 smtClean="0"/>
              <a:t> World War One (1914-17) leads to Russian Revolution.</a:t>
            </a:r>
            <a:endParaRPr lang="en-US" sz="2000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Birth of Middle Class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Peasant Misery: they want land. Past revolts had been anarchic. By the end of the century the peasants </a:t>
            </a:r>
            <a:r>
              <a:rPr lang="en-US" sz="2000" dirty="0" smtClean="0"/>
              <a:t>would be </a:t>
            </a:r>
            <a:r>
              <a:rPr lang="en-US" sz="2000" dirty="0"/>
              <a:t>better organized.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10668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“Whither Russia?”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7786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4" y="1066800"/>
            <a:ext cx="762000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381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Rurik: the Legendary </a:t>
            </a:r>
            <a:r>
              <a:rPr lang="en-US" sz="2400" dirty="0" smtClean="0">
                <a:solidFill>
                  <a:srgbClr val="FF0000"/>
                </a:solidFill>
              </a:rPr>
              <a:t>Norse </a:t>
            </a:r>
            <a:r>
              <a:rPr lang="en-US" sz="2400" dirty="0" smtClean="0">
                <a:solidFill>
                  <a:srgbClr val="FF0000"/>
                </a:solidFill>
              </a:rPr>
              <a:t>Founder of </a:t>
            </a:r>
            <a:r>
              <a:rPr lang="en-US" sz="2400" dirty="0" err="1" smtClean="0">
                <a:solidFill>
                  <a:srgbClr val="FF0000"/>
                </a:solidFill>
              </a:rPr>
              <a:t>Kievan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Rus</a:t>
            </a:r>
            <a:r>
              <a:rPr lang="en-US" sz="2400" dirty="0" smtClean="0">
                <a:solidFill>
                  <a:srgbClr val="FF0000"/>
                </a:solidFill>
              </a:rPr>
              <a:t> (862)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7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0605"/>
            <a:ext cx="6705600" cy="662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1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Die drei Bogaty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49" y="762000"/>
            <a:ext cx="8012502" cy="530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61722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linkClick r:id="rId3"/>
              </a:rPr>
              <a:t>Heroes</a:t>
            </a:r>
            <a:r>
              <a:rPr lang="en-US" dirty="0"/>
              <a:t> (1898)</a:t>
            </a:r>
            <a:r>
              <a:rPr lang="en-US" i="1" dirty="0">
                <a:hlinkClick r:id="rId4"/>
              </a:rPr>
              <a:t> </a:t>
            </a:r>
            <a:r>
              <a:rPr lang="en-US" dirty="0"/>
              <a:t>aka</a:t>
            </a:r>
            <a:r>
              <a:rPr lang="en-US" i="1" dirty="0">
                <a:hlinkClick r:id="rId4"/>
              </a:rPr>
              <a:t> </a:t>
            </a:r>
            <a:r>
              <a:rPr lang="en-US" i="1" dirty="0" err="1">
                <a:hlinkClick r:id="rId4"/>
              </a:rPr>
              <a:t>Bogatyrs</a:t>
            </a:r>
            <a:r>
              <a:rPr lang="en-US" dirty="0"/>
              <a:t> (1898)  portrait of </a:t>
            </a:r>
            <a:r>
              <a:rPr lang="en-US" u="sng" dirty="0"/>
              <a:t> </a:t>
            </a:r>
            <a:r>
              <a:rPr lang="en-US" dirty="0" err="1">
                <a:hlinkClick r:id="rId5" tooltip="Dobrynya Nikitich"/>
              </a:rPr>
              <a:t>Dobrynya</a:t>
            </a:r>
            <a:r>
              <a:rPr lang="en-US" dirty="0">
                <a:hlinkClick r:id="rId5" tooltip="Dobrynya Nikitich"/>
              </a:rPr>
              <a:t> </a:t>
            </a:r>
            <a:r>
              <a:rPr lang="en-US" dirty="0" err="1">
                <a:hlinkClick r:id="rId5" tooltip="Dobrynya Nikitich"/>
              </a:rPr>
              <a:t>Nikitich</a:t>
            </a:r>
            <a:r>
              <a:rPr lang="en-US" dirty="0"/>
              <a:t>, </a:t>
            </a:r>
            <a:r>
              <a:rPr lang="en-US" dirty="0" err="1">
                <a:hlinkClick r:id="rId6" tooltip="Ilya Muromets"/>
              </a:rPr>
              <a:t>Ilya</a:t>
            </a:r>
            <a:r>
              <a:rPr lang="en-US" dirty="0">
                <a:hlinkClick r:id="rId6" tooltip="Ilya Muromets"/>
              </a:rPr>
              <a:t> </a:t>
            </a:r>
            <a:r>
              <a:rPr lang="en-US" dirty="0" err="1">
                <a:hlinkClick r:id="rId6" tooltip="Ilya Muromets"/>
              </a:rPr>
              <a:t>Muromets</a:t>
            </a:r>
            <a:r>
              <a:rPr lang="en-US" dirty="0"/>
              <a:t> and </a:t>
            </a:r>
            <a:r>
              <a:rPr lang="en-US" dirty="0" err="1">
                <a:hlinkClick r:id="rId7" tooltip="Alyosha Popovich"/>
              </a:rPr>
              <a:t>Alyosha</a:t>
            </a:r>
            <a:r>
              <a:rPr lang="en-US" dirty="0">
                <a:hlinkClick r:id="rId7" tooltip="Alyosha Popovich"/>
              </a:rPr>
              <a:t> </a:t>
            </a:r>
            <a:r>
              <a:rPr lang="en-US" dirty="0" err="1">
                <a:hlinkClick r:id="rId7" tooltip="Alyosha Popovich"/>
              </a:rPr>
              <a:t>Popovich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8124" y="152400"/>
            <a:ext cx="5946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Ilya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Muromets</a:t>
            </a:r>
            <a:r>
              <a:rPr lang="en-US" sz="2400" dirty="0" smtClean="0">
                <a:solidFill>
                  <a:srgbClr val="FF0000"/>
                </a:solidFill>
              </a:rPr>
              <a:t>: Legendary </a:t>
            </a:r>
            <a:r>
              <a:rPr lang="en-US" sz="2400" dirty="0" err="1" smtClean="0">
                <a:solidFill>
                  <a:srgbClr val="FF0000"/>
                </a:solidFill>
              </a:rPr>
              <a:t>Kievan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Rus</a:t>
            </a:r>
            <a:r>
              <a:rPr lang="en-US" sz="2400" dirty="0" smtClean="0">
                <a:solidFill>
                  <a:srgbClr val="FF0000"/>
                </a:solidFill>
              </a:rPr>
              <a:t> Hero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81000"/>
            <a:ext cx="7239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Kievan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Rus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</a:p>
          <a:p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Economy</a:t>
            </a:r>
            <a:r>
              <a:rPr lang="en-US" sz="2400" dirty="0"/>
              <a:t>: Manorial + </a:t>
            </a:r>
            <a:r>
              <a:rPr lang="en-US" sz="2400" dirty="0" smtClean="0"/>
              <a:t>Commercial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i="1" dirty="0" err="1" smtClean="0"/>
              <a:t>Obshchina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i="1" dirty="0" err="1"/>
              <a:t>mir</a:t>
            </a:r>
            <a:r>
              <a:rPr lang="en-US" sz="2400" dirty="0" smtClean="0"/>
              <a:t>): peasant communes</a:t>
            </a: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Social Structure: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Princes</a:t>
            </a:r>
            <a:r>
              <a:rPr lang="en-US" sz="2400" dirty="0"/>
              <a:t>, Boyars, Merchants, </a:t>
            </a:r>
            <a:r>
              <a:rPr lang="en-US" sz="2400" dirty="0" smtClean="0"/>
              <a:t>Artisans,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i="1" dirty="0" err="1" smtClean="0"/>
              <a:t>Smerdy</a:t>
            </a:r>
            <a:r>
              <a:rPr lang="en-US" sz="2400" i="1" dirty="0" smtClean="0"/>
              <a:t> </a:t>
            </a:r>
            <a:r>
              <a:rPr lang="en-US" sz="2400" dirty="0" smtClean="0"/>
              <a:t>(free, but dependent), </a:t>
            </a:r>
            <a:r>
              <a:rPr lang="en-US" sz="2400" dirty="0"/>
              <a:t>Semi-Free Peasants, Slaves</a:t>
            </a:r>
          </a:p>
          <a:p>
            <a:r>
              <a:rPr lang="en-US" sz="2400" dirty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Political Systems: Feudal?    </a:t>
            </a:r>
            <a:endParaRPr lang="en-US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Monarchical </a:t>
            </a:r>
            <a:r>
              <a:rPr lang="en-US" sz="2400" dirty="0"/>
              <a:t>(Prince), Oligarchical (</a:t>
            </a:r>
            <a:r>
              <a:rPr lang="en-US" sz="2400" i="1" dirty="0"/>
              <a:t>boyar duma</a:t>
            </a:r>
            <a:r>
              <a:rPr lang="en-US" sz="2400" dirty="0"/>
              <a:t>), &amp; “Democratic” (</a:t>
            </a:r>
            <a:r>
              <a:rPr lang="en-US" sz="2400" i="1" dirty="0" err="1"/>
              <a:t>veche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6889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81000" y="856357"/>
            <a:ext cx="43434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1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Orthodox Christianity selected by Prince Vladimir of Kiev between 980 and 1015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Byzantine Architecture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Byzantine alphabet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Tradition of icon painting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en-US" sz="2000" dirty="0"/>
          </a:p>
          <a:p>
            <a:pPr eaLnBrk="1" hangingPunct="1">
              <a:spcBef>
                <a:spcPct val="50000"/>
              </a:spcBef>
            </a:pPr>
            <a:r>
              <a:rPr lang="en-US" sz="2000" dirty="0"/>
              <a:t>Ancient Jewish Culture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Jewish communities on eastern shores of Black Sea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Perhaps Eastern Europe’s Jews were descended from them and not from Israel.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-260350" y="2668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Conversion to Christianity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71" y="1143000"/>
            <a:ext cx="4074110" cy="545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70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g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1755" b="45615"/>
          <a:stretch>
            <a:fillRect/>
          </a:stretch>
        </p:blipFill>
        <p:spPr bwMode="auto">
          <a:xfrm>
            <a:off x="990600" y="1371600"/>
            <a:ext cx="70675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>
                <a:solidFill>
                  <a:srgbClr val="FF0000"/>
                </a:solidFill>
              </a:rPr>
              <a:t>Mongol Conquest</a:t>
            </a:r>
            <a:r>
              <a:rPr lang="en-US" sz="2800" dirty="0" smtClean="0">
                <a:solidFill>
                  <a:srgbClr val="FF0000"/>
                </a:solidFill>
              </a:rPr>
              <a:t> (1247)</a:t>
            </a:r>
          </a:p>
        </p:txBody>
      </p:sp>
    </p:spTree>
    <p:extLst>
      <p:ext uri="{BB962C8B-B14F-4D97-AF65-F5344CB8AC3E}">
        <p14:creationId xmlns:p14="http://schemas.microsoft.com/office/powerpoint/2010/main" val="20376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1719</Words>
  <Application>Microsoft Office PowerPoint</Application>
  <PresentationFormat>On-screen Show (4:3)</PresentationFormat>
  <Paragraphs>172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Geography is Destiny:  the impact of a harsh climate on social structures:</vt:lpstr>
      <vt:lpstr>PowerPoint Presentation</vt:lpstr>
      <vt:lpstr>PowerPoint Presentation</vt:lpstr>
      <vt:lpstr>PowerPoint Presentation</vt:lpstr>
      <vt:lpstr>PowerPoint Presentation</vt:lpstr>
      <vt:lpstr>Conversion to Christianity</vt:lpstr>
      <vt:lpstr>Mongol Conquest (1247)</vt:lpstr>
      <vt:lpstr>PowerPoint Presentation</vt:lpstr>
      <vt:lpstr>Impact of Mongol Rule (1247-1462)</vt:lpstr>
      <vt:lpstr>Muscovite Rule (1462-1584)</vt:lpstr>
      <vt:lpstr>PowerPoint Presentation</vt:lpstr>
      <vt:lpstr>PowerPoint Presentation</vt:lpstr>
      <vt:lpstr>Time of Troubles (1584-1613)</vt:lpstr>
      <vt:lpstr>PowerPoint Presentation</vt:lpstr>
      <vt:lpstr>PowerPoint Presentation</vt:lpstr>
      <vt:lpstr>PowerPoint Presentation</vt:lpstr>
      <vt:lpstr>PowerPoint Presentation</vt:lpstr>
      <vt:lpstr>Peter the Great (rules from 1689-1725) </vt:lpstr>
      <vt:lpstr>PowerPoint Presentation</vt:lpstr>
      <vt:lpstr>PowerPoint Presentation</vt:lpstr>
      <vt:lpstr>St. Petersburg in 1750: The Venice of the North</vt:lpstr>
      <vt:lpstr>PowerPoint Presentation</vt:lpstr>
      <vt:lpstr>PowerPoint Presentation</vt:lpstr>
      <vt:lpstr>The Enlightenment in Russia</vt:lpstr>
      <vt:lpstr>The Bronze Horseman</vt:lpstr>
      <vt:lpstr>PowerPoint Presentation</vt:lpstr>
      <vt:lpstr>Defeat of the French 1812</vt:lpstr>
      <vt:lpstr>PowerPoint Presentation</vt:lpstr>
      <vt:lpstr>Nineteenth Century Economic Structure</vt:lpstr>
      <vt:lpstr>Early Nineteenth Century Russia</vt:lpstr>
      <vt:lpstr>Early Nineteenth Century Russia</vt:lpstr>
      <vt:lpstr>Peasantry (90+% of the Population)</vt:lpstr>
      <vt:lpstr>Nineteenth Century Serfdom          (90+% of the Population)</vt:lpstr>
      <vt:lpstr>“Whither Russia?”</vt:lpstr>
      <vt:lpstr>“Whither Russia?”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"jspragins"</dc:creator>
  <cp:lastModifiedBy>Jamie Spragins</cp:lastModifiedBy>
  <cp:revision>30</cp:revision>
  <dcterms:created xsi:type="dcterms:W3CDTF">2011-09-08T15:40:41Z</dcterms:created>
  <dcterms:modified xsi:type="dcterms:W3CDTF">2013-08-30T00:37:25Z</dcterms:modified>
</cp:coreProperties>
</file>